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23"/>
  </p:notesMasterIdLst>
  <p:sldIdLst>
    <p:sldId id="256" r:id="rId2"/>
    <p:sldId id="257" r:id="rId3"/>
    <p:sldId id="260" r:id="rId4"/>
    <p:sldId id="263" r:id="rId5"/>
    <p:sldId id="264" r:id="rId6"/>
    <p:sldId id="265" r:id="rId7"/>
    <p:sldId id="266" r:id="rId8"/>
    <p:sldId id="267" r:id="rId9"/>
    <p:sldId id="269" r:id="rId10"/>
    <p:sldId id="276" r:id="rId11"/>
    <p:sldId id="270" r:id="rId12"/>
    <p:sldId id="277" r:id="rId13"/>
    <p:sldId id="271" r:id="rId14"/>
    <p:sldId id="272" r:id="rId15"/>
    <p:sldId id="273" r:id="rId16"/>
    <p:sldId id="274" r:id="rId17"/>
    <p:sldId id="275" r:id="rId18"/>
    <p:sldId id="279" r:id="rId19"/>
    <p:sldId id="278" r:id="rId20"/>
    <p:sldId id="280" r:id="rId21"/>
    <p:sldId id="281" r:id="rId22"/>
  </p:sldIdLst>
  <p:sldSz cx="9144000" cy="5143500" type="screen16x9"/>
  <p:notesSz cx="6858000" cy="9144000"/>
  <p:defaultTextStyle>
    <a:defPPr>
      <a:defRPr lang="en-US"/>
    </a:defPPr>
    <a:lvl1pPr marL="0" algn="l" defTabSz="816364" rtl="0" eaLnBrk="1" latinLnBrk="0" hangingPunct="1">
      <a:defRPr sz="1600" kern="1200">
        <a:solidFill>
          <a:schemeClr val="tx1"/>
        </a:solidFill>
        <a:latin typeface="+mn-lt"/>
        <a:ea typeface="+mn-ea"/>
        <a:cs typeface="+mn-cs"/>
      </a:defRPr>
    </a:lvl1pPr>
    <a:lvl2pPr marL="408182" algn="l" defTabSz="816364" rtl="0" eaLnBrk="1" latinLnBrk="0" hangingPunct="1">
      <a:defRPr sz="1600" kern="1200">
        <a:solidFill>
          <a:schemeClr val="tx1"/>
        </a:solidFill>
        <a:latin typeface="+mn-lt"/>
        <a:ea typeface="+mn-ea"/>
        <a:cs typeface="+mn-cs"/>
      </a:defRPr>
    </a:lvl2pPr>
    <a:lvl3pPr marL="816364" algn="l" defTabSz="816364" rtl="0" eaLnBrk="1" latinLnBrk="0" hangingPunct="1">
      <a:defRPr sz="1600" kern="1200">
        <a:solidFill>
          <a:schemeClr val="tx1"/>
        </a:solidFill>
        <a:latin typeface="+mn-lt"/>
        <a:ea typeface="+mn-ea"/>
        <a:cs typeface="+mn-cs"/>
      </a:defRPr>
    </a:lvl3pPr>
    <a:lvl4pPr marL="1224546" algn="l" defTabSz="816364" rtl="0" eaLnBrk="1" latinLnBrk="0" hangingPunct="1">
      <a:defRPr sz="1600" kern="1200">
        <a:solidFill>
          <a:schemeClr val="tx1"/>
        </a:solidFill>
        <a:latin typeface="+mn-lt"/>
        <a:ea typeface="+mn-ea"/>
        <a:cs typeface="+mn-cs"/>
      </a:defRPr>
    </a:lvl4pPr>
    <a:lvl5pPr marL="1632728" algn="l" defTabSz="816364" rtl="0" eaLnBrk="1" latinLnBrk="0" hangingPunct="1">
      <a:defRPr sz="1600" kern="1200">
        <a:solidFill>
          <a:schemeClr val="tx1"/>
        </a:solidFill>
        <a:latin typeface="+mn-lt"/>
        <a:ea typeface="+mn-ea"/>
        <a:cs typeface="+mn-cs"/>
      </a:defRPr>
    </a:lvl5pPr>
    <a:lvl6pPr marL="2040910" algn="l" defTabSz="816364" rtl="0" eaLnBrk="1" latinLnBrk="0" hangingPunct="1">
      <a:defRPr sz="1600" kern="1200">
        <a:solidFill>
          <a:schemeClr val="tx1"/>
        </a:solidFill>
        <a:latin typeface="+mn-lt"/>
        <a:ea typeface="+mn-ea"/>
        <a:cs typeface="+mn-cs"/>
      </a:defRPr>
    </a:lvl6pPr>
    <a:lvl7pPr marL="2449092" algn="l" defTabSz="816364" rtl="0" eaLnBrk="1" latinLnBrk="0" hangingPunct="1">
      <a:defRPr sz="1600" kern="1200">
        <a:solidFill>
          <a:schemeClr val="tx1"/>
        </a:solidFill>
        <a:latin typeface="+mn-lt"/>
        <a:ea typeface="+mn-ea"/>
        <a:cs typeface="+mn-cs"/>
      </a:defRPr>
    </a:lvl7pPr>
    <a:lvl8pPr marL="2857274" algn="l" defTabSz="816364" rtl="0" eaLnBrk="1" latinLnBrk="0" hangingPunct="1">
      <a:defRPr sz="1600" kern="1200">
        <a:solidFill>
          <a:schemeClr val="tx1"/>
        </a:solidFill>
        <a:latin typeface="+mn-lt"/>
        <a:ea typeface="+mn-ea"/>
        <a:cs typeface="+mn-cs"/>
      </a:defRPr>
    </a:lvl8pPr>
    <a:lvl9pPr marL="3265456" algn="l" defTabSz="816364" rtl="0" eaLnBrk="1" latinLnBrk="0" hangingPunct="1">
      <a:defRPr sz="1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20" userDrawn="1">
          <p15:clr>
            <a:srgbClr val="A4A3A4"/>
          </p15:clr>
        </p15:guide>
        <p15:guide id="2" pos="13824">
          <p15:clr>
            <a:srgbClr val="A4A3A4"/>
          </p15:clr>
        </p15:guide>
        <p15:guide id="3" orient="horz" pos="1613">
          <p15:clr>
            <a:srgbClr val="A4A3A4"/>
          </p15:clr>
        </p15:guide>
        <p15:guide id="4"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qunying" initials="q" lastIdx="1" clrIdx="0"/>
  <p:cmAuthor id="1" name="Min" initials="Min" lastIdx="6" clrIdx="1"/>
  <p:cmAuthor id="2" name="Nicolas Bertini" initials="NB" lastIdx="9"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78" autoAdjust="0"/>
    <p:restoredTop sz="80655" autoAdjust="0"/>
  </p:normalViewPr>
  <p:slideViewPr>
    <p:cSldViewPr>
      <p:cViewPr varScale="1">
        <p:scale>
          <a:sx n="123" d="100"/>
          <a:sy n="123" d="100"/>
        </p:scale>
        <p:origin x="920" y="192"/>
      </p:cViewPr>
      <p:guideLst>
        <p:guide orient="horz" pos="10320"/>
        <p:guide pos="13824"/>
        <p:guide orient="horz" pos="1613"/>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commentAuthors" Target="commentAuthors.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B6FEE5-03FE-464D-A020-23E4EF41D783}" type="datetimeFigureOut">
              <a:rPr lang="en-US" smtClean="0"/>
              <a:pPr/>
              <a:t>1/9/17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59E129A-9550-4EAE-829C-0EBADAC9810C}" type="slidenum">
              <a:rPr lang="en-US" smtClean="0"/>
              <a:pPr/>
              <a:t>‹#›</a:t>
            </a:fld>
            <a:endParaRPr lang="en-US"/>
          </a:p>
        </p:txBody>
      </p:sp>
    </p:spTree>
    <p:extLst>
      <p:ext uri="{BB962C8B-B14F-4D97-AF65-F5344CB8AC3E}">
        <p14:creationId xmlns:p14="http://schemas.microsoft.com/office/powerpoint/2010/main" val="2468593836"/>
      </p:ext>
    </p:extLst>
  </p:cSld>
  <p:clrMap bg1="lt1" tx1="dk1" bg2="lt2" tx2="dk2" accent1="accent1" accent2="accent2" accent3="accent3" accent4="accent4" accent5="accent5" accent6="accent6" hlink="hlink" folHlink="folHlink"/>
  <p:notesStyle>
    <a:lvl1pPr marL="0" algn="l" defTabSz="285732" rtl="0" eaLnBrk="1" latinLnBrk="0" hangingPunct="1">
      <a:defRPr sz="400" kern="1200">
        <a:solidFill>
          <a:schemeClr val="tx1"/>
        </a:solidFill>
        <a:latin typeface="+mn-lt"/>
        <a:ea typeface="+mn-ea"/>
        <a:cs typeface="+mn-cs"/>
      </a:defRPr>
    </a:lvl1pPr>
    <a:lvl2pPr marL="142866" algn="l" defTabSz="285732" rtl="0" eaLnBrk="1" latinLnBrk="0" hangingPunct="1">
      <a:defRPr sz="400" kern="1200">
        <a:solidFill>
          <a:schemeClr val="tx1"/>
        </a:solidFill>
        <a:latin typeface="+mn-lt"/>
        <a:ea typeface="+mn-ea"/>
        <a:cs typeface="+mn-cs"/>
      </a:defRPr>
    </a:lvl2pPr>
    <a:lvl3pPr marL="285732" algn="l" defTabSz="285732" rtl="0" eaLnBrk="1" latinLnBrk="0" hangingPunct="1">
      <a:defRPr sz="400" kern="1200">
        <a:solidFill>
          <a:schemeClr val="tx1"/>
        </a:solidFill>
        <a:latin typeface="+mn-lt"/>
        <a:ea typeface="+mn-ea"/>
        <a:cs typeface="+mn-cs"/>
      </a:defRPr>
    </a:lvl3pPr>
    <a:lvl4pPr marL="428598" algn="l" defTabSz="285732" rtl="0" eaLnBrk="1" latinLnBrk="0" hangingPunct="1">
      <a:defRPr sz="400" kern="1200">
        <a:solidFill>
          <a:schemeClr val="tx1"/>
        </a:solidFill>
        <a:latin typeface="+mn-lt"/>
        <a:ea typeface="+mn-ea"/>
        <a:cs typeface="+mn-cs"/>
      </a:defRPr>
    </a:lvl4pPr>
    <a:lvl5pPr marL="571463" algn="l" defTabSz="285732" rtl="0" eaLnBrk="1" latinLnBrk="0" hangingPunct="1">
      <a:defRPr sz="400" kern="1200">
        <a:solidFill>
          <a:schemeClr val="tx1"/>
        </a:solidFill>
        <a:latin typeface="+mn-lt"/>
        <a:ea typeface="+mn-ea"/>
        <a:cs typeface="+mn-cs"/>
      </a:defRPr>
    </a:lvl5pPr>
    <a:lvl6pPr marL="714329" algn="l" defTabSz="285732" rtl="0" eaLnBrk="1" latinLnBrk="0" hangingPunct="1">
      <a:defRPr sz="400" kern="1200">
        <a:solidFill>
          <a:schemeClr val="tx1"/>
        </a:solidFill>
        <a:latin typeface="+mn-lt"/>
        <a:ea typeface="+mn-ea"/>
        <a:cs typeface="+mn-cs"/>
      </a:defRPr>
    </a:lvl6pPr>
    <a:lvl7pPr marL="857195" algn="l" defTabSz="285732" rtl="0" eaLnBrk="1" latinLnBrk="0" hangingPunct="1">
      <a:defRPr sz="400" kern="1200">
        <a:solidFill>
          <a:schemeClr val="tx1"/>
        </a:solidFill>
        <a:latin typeface="+mn-lt"/>
        <a:ea typeface="+mn-ea"/>
        <a:cs typeface="+mn-cs"/>
      </a:defRPr>
    </a:lvl7pPr>
    <a:lvl8pPr marL="1000061" algn="l" defTabSz="285732" rtl="0" eaLnBrk="1" latinLnBrk="0" hangingPunct="1">
      <a:defRPr sz="400" kern="1200">
        <a:solidFill>
          <a:schemeClr val="tx1"/>
        </a:solidFill>
        <a:latin typeface="+mn-lt"/>
        <a:ea typeface="+mn-ea"/>
        <a:cs typeface="+mn-cs"/>
      </a:defRPr>
    </a:lvl8pPr>
    <a:lvl9pPr marL="1142927" algn="l" defTabSz="285732" rtl="0" eaLnBrk="1" latinLnBrk="0" hangingPunct="1">
      <a:defRPr sz="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Ghrsst</a:t>
            </a:r>
            <a:r>
              <a:rPr lang="en-US" dirty="0" smtClean="0"/>
              <a:t> is a</a:t>
            </a:r>
            <a:r>
              <a:rPr lang="en-US" baseline="0" dirty="0" smtClean="0"/>
              <a:t> </a:t>
            </a:r>
            <a:r>
              <a:rPr lang="en-US" baseline="0" dirty="0" err="1" smtClean="0"/>
              <a:t>sst</a:t>
            </a:r>
            <a:r>
              <a:rPr lang="en-US" baseline="0" dirty="0" smtClean="0"/>
              <a:t> mission</a:t>
            </a:r>
            <a:endParaRPr lang="en-US" dirty="0"/>
          </a:p>
        </p:txBody>
      </p:sp>
      <p:sp>
        <p:nvSpPr>
          <p:cNvPr id="4" name="Slide Number Placeholder 3"/>
          <p:cNvSpPr>
            <a:spLocks noGrp="1"/>
          </p:cNvSpPr>
          <p:nvPr>
            <p:ph type="sldNum" sz="quarter" idx="10"/>
          </p:nvPr>
        </p:nvSpPr>
        <p:spPr/>
        <p:txBody>
          <a:bodyPr/>
          <a:lstStyle/>
          <a:p>
            <a:fld id="{E59E129A-9550-4EAE-829C-0EBADAC9810C}" type="slidenum">
              <a:rPr lang="en-US" smtClean="0"/>
              <a:pPr/>
              <a:t>2</a:t>
            </a:fld>
            <a:endParaRPr lang="en-US"/>
          </a:p>
        </p:txBody>
      </p:sp>
    </p:spTree>
    <p:extLst>
      <p:ext uri="{BB962C8B-B14F-4D97-AF65-F5344CB8AC3E}">
        <p14:creationId xmlns:p14="http://schemas.microsoft.com/office/powerpoint/2010/main" val="1756115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285732" rtl="0" eaLnBrk="1" fontAlgn="auto" latinLnBrk="0" hangingPunct="1">
              <a:lnSpc>
                <a:spcPct val="100000"/>
              </a:lnSpc>
              <a:spcBef>
                <a:spcPts val="0"/>
              </a:spcBef>
              <a:spcAft>
                <a:spcPts val="0"/>
              </a:spcAft>
              <a:buClrTx/>
              <a:buSzTx/>
              <a:buFontTx/>
              <a:buNone/>
              <a:tabLst/>
              <a:defRPr/>
            </a:pPr>
            <a:r>
              <a:rPr lang="en-GB" sz="100" kern="1200" dirty="0" smtClean="0">
                <a:solidFill>
                  <a:schemeClr val="tx1"/>
                </a:solidFill>
                <a:effectLst/>
                <a:latin typeface="+mn-lt"/>
                <a:ea typeface="+mn-ea"/>
                <a:cs typeface="+mn-cs"/>
              </a:rPr>
              <a:t>Given this methodology, the best from different methods is combined such that a strong relationships agreed upon by more of these four approaches would become stronger in the final list. Conversely, the results of different methods can be utilized to validate each other, as relationships that are only strong in a few methods have less strong relationships in the final list. </a:t>
            </a:r>
            <a:endParaRPr lang="en-US" sz="1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E59E129A-9550-4EAE-829C-0EBADAC9810C}" type="slidenum">
              <a:rPr lang="en-US" smtClean="0"/>
              <a:pPr/>
              <a:t>16</a:t>
            </a:fld>
            <a:endParaRPr lang="en-US"/>
          </a:p>
        </p:txBody>
      </p:sp>
    </p:spTree>
    <p:extLst>
      <p:ext uri="{BB962C8B-B14F-4D97-AF65-F5344CB8AC3E}">
        <p14:creationId xmlns:p14="http://schemas.microsoft.com/office/powerpoint/2010/main" val="20443424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9E129A-9550-4EAE-829C-0EBADAC9810C}" type="slidenum">
              <a:rPr lang="en-US" smtClean="0"/>
              <a:pPr/>
              <a:t>17</a:t>
            </a:fld>
            <a:endParaRPr lang="en-US"/>
          </a:p>
        </p:txBody>
      </p:sp>
    </p:spTree>
    <p:extLst>
      <p:ext uri="{BB962C8B-B14F-4D97-AF65-F5344CB8AC3E}">
        <p14:creationId xmlns:p14="http://schemas.microsoft.com/office/powerpoint/2010/main" val="1688897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9E129A-9550-4EAE-829C-0EBADAC9810C}" type="slidenum">
              <a:rPr lang="en-US" smtClean="0"/>
              <a:pPr/>
              <a:t>3</a:t>
            </a:fld>
            <a:endParaRPr lang="en-US"/>
          </a:p>
        </p:txBody>
      </p:sp>
    </p:spTree>
    <p:extLst>
      <p:ext uri="{BB962C8B-B14F-4D97-AF65-F5344CB8AC3E}">
        <p14:creationId xmlns:p14="http://schemas.microsoft.com/office/powerpoint/2010/main" val="548839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Disrupt</a:t>
            </a:r>
            <a:r>
              <a:rPr lang="en-US" baseline="0" dirty="0"/>
              <a:t> the train of thoughts</a:t>
            </a:r>
            <a:endParaRPr lang="en-US" dirty="0"/>
          </a:p>
        </p:txBody>
      </p:sp>
      <p:sp>
        <p:nvSpPr>
          <p:cNvPr id="4" name="Slide Number Placeholder 3"/>
          <p:cNvSpPr>
            <a:spLocks noGrp="1"/>
          </p:cNvSpPr>
          <p:nvPr>
            <p:ph type="sldNum" sz="quarter" idx="10"/>
          </p:nvPr>
        </p:nvSpPr>
        <p:spPr/>
        <p:txBody>
          <a:bodyPr/>
          <a:lstStyle/>
          <a:p>
            <a:fld id="{094E7843-A44D-4865-9DA1-AAEEC0985BC8}" type="slidenum">
              <a:rPr lang="en-US" smtClean="0"/>
              <a:t>5</a:t>
            </a:fld>
            <a:endParaRPr lang="en-US"/>
          </a:p>
        </p:txBody>
      </p:sp>
    </p:spTree>
    <p:extLst>
      <p:ext uri="{BB962C8B-B14F-4D97-AF65-F5344CB8AC3E}">
        <p14:creationId xmlns:p14="http://schemas.microsoft.com/office/powerpoint/2010/main" val="12413403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4E7843-A44D-4865-9DA1-AAEEC0985BC8}" type="slidenum">
              <a:rPr lang="en-US" smtClean="0"/>
              <a:t>6</a:t>
            </a:fld>
            <a:endParaRPr lang="en-US"/>
          </a:p>
        </p:txBody>
      </p:sp>
    </p:spTree>
    <p:extLst>
      <p:ext uri="{BB962C8B-B14F-4D97-AF65-F5344CB8AC3E}">
        <p14:creationId xmlns:p14="http://schemas.microsoft.com/office/powerpoint/2010/main" val="3331357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Help find</a:t>
            </a:r>
            <a:r>
              <a:rPr lang="en-US" baseline="0" dirty="0" smtClean="0"/>
              <a:t> interesting user access patterns including those we didn’t realize</a:t>
            </a:r>
            <a:endParaRPr lang="en-US" dirty="0"/>
          </a:p>
        </p:txBody>
      </p:sp>
      <p:sp>
        <p:nvSpPr>
          <p:cNvPr id="4" name="Slide Number Placeholder 3"/>
          <p:cNvSpPr>
            <a:spLocks noGrp="1"/>
          </p:cNvSpPr>
          <p:nvPr>
            <p:ph type="sldNum" sz="quarter" idx="10"/>
          </p:nvPr>
        </p:nvSpPr>
        <p:spPr/>
        <p:txBody>
          <a:bodyPr/>
          <a:lstStyle/>
          <a:p>
            <a:fld id="{094E7843-A44D-4865-9DA1-AAEEC0985BC8}" type="slidenum">
              <a:rPr lang="en-US" smtClean="0"/>
              <a:t>7</a:t>
            </a:fld>
            <a:endParaRPr lang="en-US"/>
          </a:p>
        </p:txBody>
      </p:sp>
    </p:spTree>
    <p:extLst>
      <p:ext uri="{BB962C8B-B14F-4D97-AF65-F5344CB8AC3E}">
        <p14:creationId xmlns:p14="http://schemas.microsoft.com/office/powerpoint/2010/main" val="41192780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r>
              <a:rPr lang="en-US" b="1" dirty="0" smtClean="0"/>
              <a:t>Clickstream</a:t>
            </a:r>
            <a:r>
              <a:rPr lang="en-US" b="1" baseline="0" dirty="0" smtClean="0"/>
              <a:t> means a series of mouse clicks while visiting a website</a:t>
            </a:r>
            <a:endParaRPr lang="en-US" b="1" dirty="0"/>
          </a:p>
        </p:txBody>
      </p:sp>
      <p:sp>
        <p:nvSpPr>
          <p:cNvPr id="4" name="Slide Number Placeholder 3"/>
          <p:cNvSpPr>
            <a:spLocks noGrp="1"/>
          </p:cNvSpPr>
          <p:nvPr>
            <p:ph type="sldNum" sz="quarter" idx="10"/>
          </p:nvPr>
        </p:nvSpPr>
        <p:spPr/>
        <p:txBody>
          <a:bodyPr/>
          <a:lstStyle/>
          <a:p>
            <a:fld id="{A2ACD0B7-56F2-DD40-B991-68718B85F15B}" type="slidenum">
              <a:rPr lang="en-US" smtClean="0"/>
              <a:t>8</a:t>
            </a:fld>
            <a:endParaRPr lang="en-US"/>
          </a:p>
        </p:txBody>
      </p:sp>
    </p:spTree>
    <p:extLst>
      <p:ext uri="{BB962C8B-B14F-4D97-AF65-F5344CB8AC3E}">
        <p14:creationId xmlns:p14="http://schemas.microsoft.com/office/powerpoint/2010/main" val="3730021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285732" rtl="0" eaLnBrk="1" fontAlgn="auto" latinLnBrk="0" hangingPunct="1">
              <a:lnSpc>
                <a:spcPct val="100000"/>
              </a:lnSpc>
              <a:spcBef>
                <a:spcPts val="0"/>
              </a:spcBef>
              <a:spcAft>
                <a:spcPts val="0"/>
              </a:spcAft>
              <a:buClrTx/>
              <a:buSzTx/>
              <a:buFontTx/>
              <a:buNone/>
              <a:tabLst/>
              <a:defRPr/>
            </a:pPr>
            <a:r>
              <a:rPr lang="en-US" dirty="0" smtClean="0"/>
              <a:t>Filter out rarely searched queries</a:t>
            </a:r>
          </a:p>
          <a:p>
            <a:endParaRPr lang="en-US" dirty="0"/>
          </a:p>
        </p:txBody>
      </p:sp>
      <p:sp>
        <p:nvSpPr>
          <p:cNvPr id="4" name="Slide Number Placeholder 3"/>
          <p:cNvSpPr>
            <a:spLocks noGrp="1"/>
          </p:cNvSpPr>
          <p:nvPr>
            <p:ph type="sldNum" sz="quarter" idx="10"/>
          </p:nvPr>
        </p:nvSpPr>
        <p:spPr/>
        <p:txBody>
          <a:bodyPr/>
          <a:lstStyle/>
          <a:p>
            <a:fld id="{E59E129A-9550-4EAE-829C-0EBADAC9810C}" type="slidenum">
              <a:rPr lang="en-US" smtClean="0"/>
              <a:pPr/>
              <a:t>10</a:t>
            </a:fld>
            <a:endParaRPr lang="en-US"/>
          </a:p>
        </p:txBody>
      </p:sp>
    </p:spTree>
    <p:extLst>
      <p:ext uri="{BB962C8B-B14F-4D97-AF65-F5344CB8AC3E}">
        <p14:creationId xmlns:p14="http://schemas.microsoft.com/office/powerpoint/2010/main" val="92225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285732" rtl="0" eaLnBrk="1" fontAlgn="auto" latinLnBrk="0" hangingPunct="1">
              <a:lnSpc>
                <a:spcPct val="100000"/>
              </a:lnSpc>
              <a:spcBef>
                <a:spcPts val="0"/>
              </a:spcBef>
              <a:spcAft>
                <a:spcPts val="0"/>
              </a:spcAft>
              <a:buClrTx/>
              <a:buSzTx/>
              <a:buFontTx/>
              <a:buNone/>
              <a:tabLst/>
              <a:defRPr/>
            </a:pPr>
            <a:r>
              <a:rPr lang="en-US" dirty="0" smtClean="0"/>
              <a:t>Downloading has more weight than viewing</a:t>
            </a:r>
          </a:p>
          <a:p>
            <a:endParaRPr lang="en-US" dirty="0"/>
          </a:p>
        </p:txBody>
      </p:sp>
      <p:sp>
        <p:nvSpPr>
          <p:cNvPr id="4" name="Slide Number Placeholder 3"/>
          <p:cNvSpPr>
            <a:spLocks noGrp="1"/>
          </p:cNvSpPr>
          <p:nvPr>
            <p:ph type="sldNum" sz="quarter" idx="10"/>
          </p:nvPr>
        </p:nvSpPr>
        <p:spPr/>
        <p:txBody>
          <a:bodyPr/>
          <a:lstStyle/>
          <a:p>
            <a:fld id="{E59E129A-9550-4EAE-829C-0EBADAC9810C}" type="slidenum">
              <a:rPr lang="en-US" smtClean="0"/>
              <a:pPr/>
              <a:t>11</a:t>
            </a:fld>
            <a:endParaRPr lang="en-US"/>
          </a:p>
        </p:txBody>
      </p:sp>
    </p:spTree>
    <p:extLst>
      <p:ext uri="{BB962C8B-B14F-4D97-AF65-F5344CB8AC3E}">
        <p14:creationId xmlns:p14="http://schemas.microsoft.com/office/powerpoint/2010/main" val="98870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285732" rtl="0" eaLnBrk="1" fontAlgn="auto" latinLnBrk="0" hangingPunct="1">
              <a:lnSpc>
                <a:spcPct val="100000"/>
              </a:lnSpc>
              <a:spcBef>
                <a:spcPts val="0"/>
              </a:spcBef>
              <a:spcAft>
                <a:spcPts val="0"/>
              </a:spcAft>
              <a:buClrTx/>
              <a:buSzTx/>
              <a:buFontTx/>
              <a:buNone/>
              <a:tabLst/>
              <a:defRPr/>
            </a:pPr>
            <a:r>
              <a:rPr lang="en-US" dirty="0" smtClean="0"/>
              <a:t>All publicly available dataset metadata of PO.DAAC are harvested</a:t>
            </a:r>
          </a:p>
          <a:p>
            <a:endParaRPr lang="en-US" dirty="0"/>
          </a:p>
        </p:txBody>
      </p:sp>
      <p:sp>
        <p:nvSpPr>
          <p:cNvPr id="4" name="Slide Number Placeholder 3"/>
          <p:cNvSpPr>
            <a:spLocks noGrp="1"/>
          </p:cNvSpPr>
          <p:nvPr>
            <p:ph type="sldNum" sz="quarter" idx="10"/>
          </p:nvPr>
        </p:nvSpPr>
        <p:spPr/>
        <p:txBody>
          <a:bodyPr/>
          <a:lstStyle/>
          <a:p>
            <a:fld id="{E59E129A-9550-4EAE-829C-0EBADAC9810C}" type="slidenum">
              <a:rPr lang="en-US" smtClean="0"/>
              <a:pPr/>
              <a:t>13</a:t>
            </a:fld>
            <a:endParaRPr lang="en-US"/>
          </a:p>
        </p:txBody>
      </p:sp>
    </p:spTree>
    <p:extLst>
      <p:ext uri="{BB962C8B-B14F-4D97-AF65-F5344CB8AC3E}">
        <p14:creationId xmlns:p14="http://schemas.microsoft.com/office/powerpoint/2010/main" val="1851592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ltLang="zh-CN"/>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08182" indent="0" algn="ctr">
              <a:buNone/>
              <a:defRPr>
                <a:solidFill>
                  <a:schemeClr val="tx1">
                    <a:tint val="75000"/>
                  </a:schemeClr>
                </a:solidFill>
              </a:defRPr>
            </a:lvl2pPr>
            <a:lvl3pPr marL="816364" indent="0" algn="ctr">
              <a:buNone/>
              <a:defRPr>
                <a:solidFill>
                  <a:schemeClr val="tx1">
                    <a:tint val="75000"/>
                  </a:schemeClr>
                </a:solidFill>
              </a:defRPr>
            </a:lvl3pPr>
            <a:lvl4pPr marL="1224546" indent="0" algn="ctr">
              <a:buNone/>
              <a:defRPr>
                <a:solidFill>
                  <a:schemeClr val="tx1">
                    <a:tint val="75000"/>
                  </a:schemeClr>
                </a:solidFill>
              </a:defRPr>
            </a:lvl4pPr>
            <a:lvl5pPr marL="1632728" indent="0" algn="ctr">
              <a:buNone/>
              <a:defRPr>
                <a:solidFill>
                  <a:schemeClr val="tx1">
                    <a:tint val="75000"/>
                  </a:schemeClr>
                </a:solidFill>
              </a:defRPr>
            </a:lvl5pPr>
            <a:lvl6pPr marL="2040910" indent="0" algn="ctr">
              <a:buNone/>
              <a:defRPr>
                <a:solidFill>
                  <a:schemeClr val="tx1">
                    <a:tint val="75000"/>
                  </a:schemeClr>
                </a:solidFill>
              </a:defRPr>
            </a:lvl6pPr>
            <a:lvl7pPr marL="2449092" indent="0" algn="ctr">
              <a:buNone/>
              <a:defRPr>
                <a:solidFill>
                  <a:schemeClr val="tx1">
                    <a:tint val="75000"/>
                  </a:schemeClr>
                </a:solidFill>
              </a:defRPr>
            </a:lvl7pPr>
            <a:lvl8pPr marL="2857274" indent="0" algn="ctr">
              <a:buNone/>
              <a:defRPr>
                <a:solidFill>
                  <a:schemeClr val="tx1">
                    <a:tint val="75000"/>
                  </a:schemeClr>
                </a:solidFill>
              </a:defRPr>
            </a:lvl8pPr>
            <a:lvl9pPr marL="3265456" indent="0" algn="ctr">
              <a:buNone/>
              <a:defRPr>
                <a:solidFill>
                  <a:schemeClr val="tx1">
                    <a:tint val="75000"/>
                  </a:schemeClr>
                </a:solidFill>
              </a:defRPr>
            </a:lvl9pPr>
          </a:lstStyle>
          <a:p>
            <a:r>
              <a:rPr lang="en-US" altLang="zh-CN"/>
              <a:t>Click to edit Master subtitle style</a:t>
            </a:r>
            <a:endParaRPr lang="en-US"/>
          </a:p>
        </p:txBody>
      </p:sp>
      <p:sp>
        <p:nvSpPr>
          <p:cNvPr id="4" name="Date Placeholder 3"/>
          <p:cNvSpPr>
            <a:spLocks noGrp="1"/>
          </p:cNvSpPr>
          <p:nvPr>
            <p:ph type="dt" sz="half" idx="10"/>
          </p:nvPr>
        </p:nvSpPr>
        <p:spPr/>
        <p:txBody>
          <a:bodyPr/>
          <a:lstStyle/>
          <a:p>
            <a:fld id="{6FEE9720-668A-4804-A1D2-24A87C7BCDE5}" type="datetimeFigureOut">
              <a:rPr lang="en-US" smtClean="0"/>
              <a:pPr/>
              <a:t>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59F28-D84D-4926-847A-A9D8C56BBBED}" type="slidenum">
              <a:rPr lang="en-US" smtClean="0"/>
              <a:pPr/>
              <a:t>‹#›</a:t>
            </a:fld>
            <a:endParaRPr lang="en-US"/>
          </a:p>
        </p:txBody>
      </p:sp>
      <p:pic>
        <p:nvPicPr>
          <p:cNvPr id="7" name="Picture 6"/>
          <p:cNvPicPr>
            <a:picLocks noChangeAspect="1"/>
          </p:cNvPicPr>
          <p:nvPr/>
        </p:nvPicPr>
        <p:blipFill>
          <a:blip r:embed="rId2"/>
          <a:stretch>
            <a:fillRect/>
          </a:stretch>
        </p:blipFill>
        <p:spPr>
          <a:xfrm>
            <a:off x="457200" y="184457"/>
            <a:ext cx="990600" cy="858029"/>
          </a:xfrm>
          <a:prstGeom prst="rect">
            <a:avLst/>
          </a:prstGeom>
        </p:spPr>
      </p:pic>
      <p:pic>
        <p:nvPicPr>
          <p:cNvPr id="8" name="Picture 7"/>
          <p:cNvPicPr>
            <a:picLocks noChangeAspect="1"/>
          </p:cNvPicPr>
          <p:nvPr/>
        </p:nvPicPr>
        <p:blipFill>
          <a:blip r:embed="rId3"/>
          <a:stretch>
            <a:fillRect/>
          </a:stretch>
        </p:blipFill>
        <p:spPr>
          <a:xfrm>
            <a:off x="1636601" y="205979"/>
            <a:ext cx="877999" cy="874416"/>
          </a:xfrm>
          <a:prstGeom prst="rect">
            <a:avLst/>
          </a:prstGeom>
        </p:spPr>
      </p:pic>
      <p:pic>
        <p:nvPicPr>
          <p:cNvPr id="9" name="Picture 8"/>
          <p:cNvPicPr>
            <a:picLocks noChangeAspect="1"/>
          </p:cNvPicPr>
          <p:nvPr/>
        </p:nvPicPr>
        <p:blipFill>
          <a:blip r:embed="rId4"/>
          <a:stretch>
            <a:fillRect/>
          </a:stretch>
        </p:blipFill>
        <p:spPr>
          <a:xfrm>
            <a:off x="7848600" y="231761"/>
            <a:ext cx="838200" cy="831468"/>
          </a:xfrm>
          <a:prstGeom prst="rect">
            <a:avLst/>
          </a:prstGeom>
        </p:spPr>
      </p:pic>
    </p:spTree>
    <p:extLst>
      <p:ext uri="{BB962C8B-B14F-4D97-AF65-F5344CB8AC3E}">
        <p14:creationId xmlns:p14="http://schemas.microsoft.com/office/powerpoint/2010/main" val="3603824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Date Placeholder 3"/>
          <p:cNvSpPr>
            <a:spLocks noGrp="1"/>
          </p:cNvSpPr>
          <p:nvPr>
            <p:ph type="dt" sz="half" idx="10"/>
          </p:nvPr>
        </p:nvSpPr>
        <p:spPr/>
        <p:txBody>
          <a:bodyPr/>
          <a:lstStyle/>
          <a:p>
            <a:fld id="{6FEE9720-668A-4804-A1D2-24A87C7BCDE5}" type="datetimeFigureOut">
              <a:rPr lang="en-US" smtClean="0"/>
              <a:pPr/>
              <a:t>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59F28-D84D-4926-847A-A9D8C56BBBED}" type="slidenum">
              <a:rPr lang="en-US" smtClean="0"/>
              <a:pPr/>
              <a:t>‹#›</a:t>
            </a:fld>
            <a:endParaRPr lang="en-US"/>
          </a:p>
        </p:txBody>
      </p:sp>
    </p:spTree>
    <p:extLst>
      <p:ext uri="{BB962C8B-B14F-4D97-AF65-F5344CB8AC3E}">
        <p14:creationId xmlns:p14="http://schemas.microsoft.com/office/powerpoint/2010/main" val="2359717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4584363" y="769144"/>
            <a:ext cx="4525962" cy="16384191"/>
          </a:xfrm>
        </p:spPr>
        <p:txBody>
          <a:bodyPr vert="eaVert"/>
          <a:lstStyle/>
          <a:p>
            <a:r>
              <a:rPr lang="en-US" altLang="zh-CN"/>
              <a:t>Click to edit Master title style</a:t>
            </a:r>
            <a:endParaRPr lang="en-US"/>
          </a:p>
        </p:txBody>
      </p:sp>
      <p:sp>
        <p:nvSpPr>
          <p:cNvPr id="3" name="Vertical Text Placeholder 2"/>
          <p:cNvSpPr>
            <a:spLocks noGrp="1"/>
          </p:cNvSpPr>
          <p:nvPr>
            <p:ph type="body" orient="vert" idx="1"/>
          </p:nvPr>
        </p:nvSpPr>
        <p:spPr>
          <a:xfrm>
            <a:off x="1006475" y="769144"/>
            <a:ext cx="13425488" cy="16384191"/>
          </a:xfrm>
        </p:spPr>
        <p:txBody>
          <a:bodyPr vert="eaVert"/>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Date Placeholder 3"/>
          <p:cNvSpPr>
            <a:spLocks noGrp="1"/>
          </p:cNvSpPr>
          <p:nvPr>
            <p:ph type="dt" sz="half" idx="10"/>
          </p:nvPr>
        </p:nvSpPr>
        <p:spPr/>
        <p:txBody>
          <a:bodyPr/>
          <a:lstStyle/>
          <a:p>
            <a:fld id="{6FEE9720-668A-4804-A1D2-24A87C7BCDE5}" type="datetimeFigureOut">
              <a:rPr lang="en-US" smtClean="0"/>
              <a:pPr/>
              <a:t>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59F28-D84D-4926-847A-A9D8C56BBBED}" type="slidenum">
              <a:rPr lang="en-US" smtClean="0"/>
              <a:pPr/>
              <a:t>‹#›</a:t>
            </a:fld>
            <a:endParaRPr lang="en-US"/>
          </a:p>
        </p:txBody>
      </p:sp>
    </p:spTree>
    <p:extLst>
      <p:ext uri="{BB962C8B-B14F-4D97-AF65-F5344CB8AC3E}">
        <p14:creationId xmlns:p14="http://schemas.microsoft.com/office/powerpoint/2010/main" val="1709005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Date Placeholder 3"/>
          <p:cNvSpPr>
            <a:spLocks noGrp="1"/>
          </p:cNvSpPr>
          <p:nvPr>
            <p:ph type="dt" sz="half" idx="10"/>
          </p:nvPr>
        </p:nvSpPr>
        <p:spPr/>
        <p:txBody>
          <a:bodyPr/>
          <a:lstStyle/>
          <a:p>
            <a:fld id="{6FEE9720-668A-4804-A1D2-24A87C7BCDE5}" type="datetimeFigureOut">
              <a:rPr lang="en-US" smtClean="0"/>
              <a:pPr/>
              <a:t>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59F28-D84D-4926-847A-A9D8C56BBBED}" type="slidenum">
              <a:rPr lang="en-US" smtClean="0"/>
              <a:pPr/>
              <a:t>‹#›</a:t>
            </a:fld>
            <a:endParaRPr lang="en-US"/>
          </a:p>
        </p:txBody>
      </p:sp>
      <p:sp>
        <p:nvSpPr>
          <p:cNvPr id="2" name="Title 1"/>
          <p:cNvSpPr>
            <a:spLocks noGrp="1"/>
          </p:cNvSpPr>
          <p:nvPr>
            <p:ph type="title"/>
          </p:nvPr>
        </p:nvSpPr>
        <p:spPr/>
        <p:txBody>
          <a:bodyPr/>
          <a:lstStyle/>
          <a:p>
            <a:r>
              <a:rPr lang="en-US" altLang="zh-CN"/>
              <a:t>Click to edit Master title style</a:t>
            </a:r>
            <a:endParaRPr lang="en-US"/>
          </a:p>
        </p:txBody>
      </p:sp>
      <p:pic>
        <p:nvPicPr>
          <p:cNvPr id="7" name="Picture 6"/>
          <p:cNvPicPr>
            <a:picLocks noChangeAspect="1"/>
          </p:cNvPicPr>
          <p:nvPr/>
        </p:nvPicPr>
        <p:blipFill>
          <a:blip r:embed="rId2"/>
          <a:stretch>
            <a:fillRect/>
          </a:stretch>
        </p:blipFill>
        <p:spPr>
          <a:xfrm>
            <a:off x="7422528" y="4607698"/>
            <a:ext cx="521763" cy="451936"/>
          </a:xfrm>
          <a:prstGeom prst="rect">
            <a:avLst/>
          </a:prstGeom>
        </p:spPr>
      </p:pic>
      <p:pic>
        <p:nvPicPr>
          <p:cNvPr id="8" name="Picture 7"/>
          <p:cNvPicPr>
            <a:picLocks noChangeAspect="1"/>
          </p:cNvPicPr>
          <p:nvPr/>
        </p:nvPicPr>
        <p:blipFill>
          <a:blip r:embed="rId3"/>
          <a:stretch>
            <a:fillRect/>
          </a:stretch>
        </p:blipFill>
        <p:spPr>
          <a:xfrm>
            <a:off x="7944291" y="4625978"/>
            <a:ext cx="462454" cy="460567"/>
          </a:xfrm>
          <a:prstGeom prst="rect">
            <a:avLst/>
          </a:prstGeom>
        </p:spPr>
      </p:pic>
      <p:pic>
        <p:nvPicPr>
          <p:cNvPr id="9" name="Picture 8"/>
          <p:cNvPicPr>
            <a:picLocks noChangeAspect="1"/>
          </p:cNvPicPr>
          <p:nvPr/>
        </p:nvPicPr>
        <p:blipFill>
          <a:blip r:embed="rId4"/>
          <a:stretch>
            <a:fillRect/>
          </a:stretch>
        </p:blipFill>
        <p:spPr>
          <a:xfrm>
            <a:off x="8466054" y="4632126"/>
            <a:ext cx="441492" cy="437946"/>
          </a:xfrm>
          <a:prstGeom prst="rect">
            <a:avLst/>
          </a:prstGeom>
        </p:spPr>
      </p:pic>
    </p:spTree>
    <p:extLst>
      <p:ext uri="{BB962C8B-B14F-4D97-AF65-F5344CB8AC3E}">
        <p14:creationId xmlns:p14="http://schemas.microsoft.com/office/powerpoint/2010/main" val="769232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600" b="1" cap="all"/>
            </a:lvl1pPr>
          </a:lstStyle>
          <a:p>
            <a:r>
              <a:rPr lang="en-US" altLang="zh-CN"/>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800">
                <a:solidFill>
                  <a:schemeClr val="tx1">
                    <a:tint val="75000"/>
                  </a:schemeClr>
                </a:solidFill>
              </a:defRPr>
            </a:lvl1pPr>
            <a:lvl2pPr marL="408182" indent="0">
              <a:buNone/>
              <a:defRPr sz="1600">
                <a:solidFill>
                  <a:schemeClr val="tx1">
                    <a:tint val="75000"/>
                  </a:schemeClr>
                </a:solidFill>
              </a:defRPr>
            </a:lvl2pPr>
            <a:lvl3pPr marL="816364" indent="0">
              <a:buNone/>
              <a:defRPr sz="1400">
                <a:solidFill>
                  <a:schemeClr val="tx1">
                    <a:tint val="75000"/>
                  </a:schemeClr>
                </a:solidFill>
              </a:defRPr>
            </a:lvl3pPr>
            <a:lvl4pPr marL="1224546" indent="0">
              <a:buNone/>
              <a:defRPr sz="1200">
                <a:solidFill>
                  <a:schemeClr val="tx1">
                    <a:tint val="75000"/>
                  </a:schemeClr>
                </a:solidFill>
              </a:defRPr>
            </a:lvl4pPr>
            <a:lvl5pPr marL="1632728" indent="0">
              <a:buNone/>
              <a:defRPr sz="1200">
                <a:solidFill>
                  <a:schemeClr val="tx1">
                    <a:tint val="75000"/>
                  </a:schemeClr>
                </a:solidFill>
              </a:defRPr>
            </a:lvl5pPr>
            <a:lvl6pPr marL="2040910" indent="0">
              <a:buNone/>
              <a:defRPr sz="1200">
                <a:solidFill>
                  <a:schemeClr val="tx1">
                    <a:tint val="75000"/>
                  </a:schemeClr>
                </a:solidFill>
              </a:defRPr>
            </a:lvl6pPr>
            <a:lvl7pPr marL="2449092" indent="0">
              <a:buNone/>
              <a:defRPr sz="1200">
                <a:solidFill>
                  <a:schemeClr val="tx1">
                    <a:tint val="75000"/>
                  </a:schemeClr>
                </a:solidFill>
              </a:defRPr>
            </a:lvl7pPr>
            <a:lvl8pPr marL="2857274" indent="0">
              <a:buNone/>
              <a:defRPr sz="1200">
                <a:solidFill>
                  <a:schemeClr val="tx1">
                    <a:tint val="75000"/>
                  </a:schemeClr>
                </a:solidFill>
              </a:defRPr>
            </a:lvl8pPr>
            <a:lvl9pPr marL="3265456" indent="0">
              <a:buNone/>
              <a:defRPr sz="1200">
                <a:solidFill>
                  <a:schemeClr val="tx1">
                    <a:tint val="75000"/>
                  </a:schemeClr>
                </a:solidFill>
              </a:defRPr>
            </a:lvl9pPr>
          </a:lstStyle>
          <a:p>
            <a:pPr lvl="0"/>
            <a:r>
              <a:rPr lang="en-US" altLang="zh-CN"/>
              <a:t>Edit Master text styles</a:t>
            </a:r>
          </a:p>
        </p:txBody>
      </p:sp>
      <p:sp>
        <p:nvSpPr>
          <p:cNvPr id="4" name="Date Placeholder 3"/>
          <p:cNvSpPr>
            <a:spLocks noGrp="1"/>
          </p:cNvSpPr>
          <p:nvPr>
            <p:ph type="dt" sz="half" idx="10"/>
          </p:nvPr>
        </p:nvSpPr>
        <p:spPr/>
        <p:txBody>
          <a:bodyPr/>
          <a:lstStyle/>
          <a:p>
            <a:fld id="{6FEE9720-668A-4804-A1D2-24A87C7BCDE5}" type="datetimeFigureOut">
              <a:rPr lang="en-US" smtClean="0"/>
              <a:pPr/>
              <a:t>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59F28-D84D-4926-847A-A9D8C56BBBED}" type="slidenum">
              <a:rPr lang="en-US" smtClean="0"/>
              <a:pPr/>
              <a:t>‹#›</a:t>
            </a:fld>
            <a:endParaRPr lang="en-US"/>
          </a:p>
        </p:txBody>
      </p:sp>
    </p:spTree>
    <p:extLst>
      <p:ext uri="{BB962C8B-B14F-4D97-AF65-F5344CB8AC3E}">
        <p14:creationId xmlns:p14="http://schemas.microsoft.com/office/powerpoint/2010/main" val="1271951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sz="half" idx="1"/>
          </p:nvPr>
        </p:nvSpPr>
        <p:spPr>
          <a:xfrm>
            <a:off x="1006476" y="4480322"/>
            <a:ext cx="8975725" cy="12673013"/>
          </a:xfrm>
        </p:spPr>
        <p:txBody>
          <a:bodyPr/>
          <a:lstStyle>
            <a:lvl1pPr>
              <a:defRPr sz="2500"/>
            </a:lvl1pPr>
            <a:lvl2pPr>
              <a:defRPr sz="22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Content Placeholder 3"/>
          <p:cNvSpPr>
            <a:spLocks noGrp="1"/>
          </p:cNvSpPr>
          <p:nvPr>
            <p:ph sz="half" idx="2"/>
          </p:nvPr>
        </p:nvSpPr>
        <p:spPr>
          <a:xfrm>
            <a:off x="10134601" y="4480322"/>
            <a:ext cx="8975725" cy="12673013"/>
          </a:xfrm>
        </p:spPr>
        <p:txBody>
          <a:bodyPr/>
          <a:lstStyle>
            <a:lvl1pPr>
              <a:defRPr sz="2500"/>
            </a:lvl1pPr>
            <a:lvl2pPr>
              <a:defRPr sz="22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5" name="Date Placeholder 4"/>
          <p:cNvSpPr>
            <a:spLocks noGrp="1"/>
          </p:cNvSpPr>
          <p:nvPr>
            <p:ph type="dt" sz="half" idx="10"/>
          </p:nvPr>
        </p:nvSpPr>
        <p:spPr/>
        <p:txBody>
          <a:bodyPr/>
          <a:lstStyle/>
          <a:p>
            <a:fld id="{6FEE9720-668A-4804-A1D2-24A87C7BCDE5}" type="datetimeFigureOut">
              <a:rPr lang="en-US" smtClean="0"/>
              <a:pPr/>
              <a:t>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959F28-D84D-4926-847A-A9D8C56BBBED}" type="slidenum">
              <a:rPr lang="en-US" smtClean="0"/>
              <a:pPr/>
              <a:t>‹#›</a:t>
            </a:fld>
            <a:endParaRPr lang="en-US"/>
          </a:p>
        </p:txBody>
      </p:sp>
    </p:spTree>
    <p:extLst>
      <p:ext uri="{BB962C8B-B14F-4D97-AF65-F5344CB8AC3E}">
        <p14:creationId xmlns:p14="http://schemas.microsoft.com/office/powerpoint/2010/main" val="2993334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ltLang="zh-CN"/>
              <a:t>Click to edit Master title style</a:t>
            </a:r>
            <a:endParaRPr lang="en-US"/>
          </a:p>
        </p:txBody>
      </p:sp>
      <p:sp>
        <p:nvSpPr>
          <p:cNvPr id="3" name="Text Placeholder 2"/>
          <p:cNvSpPr>
            <a:spLocks noGrp="1"/>
          </p:cNvSpPr>
          <p:nvPr>
            <p:ph type="body" idx="1"/>
          </p:nvPr>
        </p:nvSpPr>
        <p:spPr>
          <a:xfrm>
            <a:off x="457200" y="1151335"/>
            <a:ext cx="4040188" cy="479821"/>
          </a:xfrm>
        </p:spPr>
        <p:txBody>
          <a:bodyPr anchor="b"/>
          <a:lstStyle>
            <a:lvl1pPr marL="0" indent="0">
              <a:buNone/>
              <a:defRPr sz="2200" b="1"/>
            </a:lvl1pPr>
            <a:lvl2pPr marL="408182" indent="0">
              <a:buNone/>
              <a:defRPr sz="1800" b="1"/>
            </a:lvl2pPr>
            <a:lvl3pPr marL="816364" indent="0">
              <a:buNone/>
              <a:defRPr sz="1600" b="1"/>
            </a:lvl3pPr>
            <a:lvl4pPr marL="1224546" indent="0">
              <a:buNone/>
              <a:defRPr sz="1400" b="1"/>
            </a:lvl4pPr>
            <a:lvl5pPr marL="1632728" indent="0">
              <a:buNone/>
              <a:defRPr sz="1400" b="1"/>
            </a:lvl5pPr>
            <a:lvl6pPr marL="2040910" indent="0">
              <a:buNone/>
              <a:defRPr sz="1400" b="1"/>
            </a:lvl6pPr>
            <a:lvl7pPr marL="2449092" indent="0">
              <a:buNone/>
              <a:defRPr sz="1400" b="1"/>
            </a:lvl7pPr>
            <a:lvl8pPr marL="2857274" indent="0">
              <a:buNone/>
              <a:defRPr sz="1400" b="1"/>
            </a:lvl8pPr>
            <a:lvl9pPr marL="3265456" indent="0">
              <a:buNone/>
              <a:defRPr sz="1400" b="1"/>
            </a:lvl9pPr>
          </a:lstStyle>
          <a:p>
            <a:pPr lvl="0"/>
            <a:r>
              <a:rPr lang="en-US" altLang="zh-CN"/>
              <a:t>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2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5" name="Text Placeholder 4"/>
          <p:cNvSpPr>
            <a:spLocks noGrp="1"/>
          </p:cNvSpPr>
          <p:nvPr>
            <p:ph type="body" sz="quarter" idx="3"/>
          </p:nvPr>
        </p:nvSpPr>
        <p:spPr>
          <a:xfrm>
            <a:off x="4645026" y="1151335"/>
            <a:ext cx="4041775" cy="479821"/>
          </a:xfrm>
        </p:spPr>
        <p:txBody>
          <a:bodyPr anchor="b"/>
          <a:lstStyle>
            <a:lvl1pPr marL="0" indent="0">
              <a:buNone/>
              <a:defRPr sz="2200" b="1"/>
            </a:lvl1pPr>
            <a:lvl2pPr marL="408182" indent="0">
              <a:buNone/>
              <a:defRPr sz="1800" b="1"/>
            </a:lvl2pPr>
            <a:lvl3pPr marL="816364" indent="0">
              <a:buNone/>
              <a:defRPr sz="1600" b="1"/>
            </a:lvl3pPr>
            <a:lvl4pPr marL="1224546" indent="0">
              <a:buNone/>
              <a:defRPr sz="1400" b="1"/>
            </a:lvl4pPr>
            <a:lvl5pPr marL="1632728" indent="0">
              <a:buNone/>
              <a:defRPr sz="1400" b="1"/>
            </a:lvl5pPr>
            <a:lvl6pPr marL="2040910" indent="0">
              <a:buNone/>
              <a:defRPr sz="1400" b="1"/>
            </a:lvl6pPr>
            <a:lvl7pPr marL="2449092" indent="0">
              <a:buNone/>
              <a:defRPr sz="1400" b="1"/>
            </a:lvl7pPr>
            <a:lvl8pPr marL="2857274" indent="0">
              <a:buNone/>
              <a:defRPr sz="1400" b="1"/>
            </a:lvl8pPr>
            <a:lvl9pPr marL="3265456" indent="0">
              <a:buNone/>
              <a:defRPr sz="1400" b="1"/>
            </a:lvl9pPr>
          </a:lstStyle>
          <a:p>
            <a:pPr lvl="0"/>
            <a:r>
              <a:rPr lang="en-US" altLang="zh-CN"/>
              <a:t>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2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7" name="Date Placeholder 6"/>
          <p:cNvSpPr>
            <a:spLocks noGrp="1"/>
          </p:cNvSpPr>
          <p:nvPr>
            <p:ph type="dt" sz="half" idx="10"/>
          </p:nvPr>
        </p:nvSpPr>
        <p:spPr/>
        <p:txBody>
          <a:bodyPr/>
          <a:lstStyle/>
          <a:p>
            <a:fld id="{6FEE9720-668A-4804-A1D2-24A87C7BCDE5}" type="datetimeFigureOut">
              <a:rPr lang="en-US" smtClean="0"/>
              <a:pPr/>
              <a:t>1/9/17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959F28-D84D-4926-847A-A9D8C56BBBED}" type="slidenum">
              <a:rPr lang="en-US" smtClean="0"/>
              <a:pPr/>
              <a:t>‹#›</a:t>
            </a:fld>
            <a:endParaRPr lang="en-US"/>
          </a:p>
        </p:txBody>
      </p:sp>
    </p:spTree>
    <p:extLst>
      <p:ext uri="{BB962C8B-B14F-4D97-AF65-F5344CB8AC3E}">
        <p14:creationId xmlns:p14="http://schemas.microsoft.com/office/powerpoint/2010/main" val="35054691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Date Placeholder 2"/>
          <p:cNvSpPr>
            <a:spLocks noGrp="1"/>
          </p:cNvSpPr>
          <p:nvPr>
            <p:ph type="dt" sz="half" idx="10"/>
          </p:nvPr>
        </p:nvSpPr>
        <p:spPr/>
        <p:txBody>
          <a:bodyPr/>
          <a:lstStyle/>
          <a:p>
            <a:fld id="{6FEE9720-668A-4804-A1D2-24A87C7BCDE5}" type="datetimeFigureOut">
              <a:rPr lang="en-US" smtClean="0"/>
              <a:pPr/>
              <a:t>1/9/17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959F28-D84D-4926-847A-A9D8C56BBBED}" type="slidenum">
              <a:rPr lang="en-US" smtClean="0"/>
              <a:pPr/>
              <a:t>‹#›</a:t>
            </a:fld>
            <a:endParaRPr lang="en-US"/>
          </a:p>
        </p:txBody>
      </p:sp>
    </p:spTree>
    <p:extLst>
      <p:ext uri="{BB962C8B-B14F-4D97-AF65-F5344CB8AC3E}">
        <p14:creationId xmlns:p14="http://schemas.microsoft.com/office/powerpoint/2010/main" val="1952855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EE9720-668A-4804-A1D2-24A87C7BCDE5}" type="datetimeFigureOut">
              <a:rPr lang="en-US" smtClean="0"/>
              <a:pPr/>
              <a:t>1/9/17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959F28-D84D-4926-847A-A9D8C56BBBED}" type="slidenum">
              <a:rPr lang="en-US" smtClean="0"/>
              <a:pPr/>
              <a:t>‹#›</a:t>
            </a:fld>
            <a:endParaRPr lang="en-US"/>
          </a:p>
        </p:txBody>
      </p:sp>
    </p:spTree>
    <p:extLst>
      <p:ext uri="{BB962C8B-B14F-4D97-AF65-F5344CB8AC3E}">
        <p14:creationId xmlns:p14="http://schemas.microsoft.com/office/powerpoint/2010/main" val="2034182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800" b="1"/>
            </a:lvl1pPr>
          </a:lstStyle>
          <a:p>
            <a:r>
              <a:rPr lang="en-US" altLang="zh-CN"/>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2800"/>
            </a:lvl1pPr>
            <a:lvl2pPr>
              <a:defRPr sz="2500"/>
            </a:lvl2pPr>
            <a:lvl3pPr>
              <a:defRPr sz="2200"/>
            </a:lvl3pPr>
            <a:lvl4pPr>
              <a:defRPr sz="1800"/>
            </a:lvl4pPr>
            <a:lvl5pPr>
              <a:defRPr sz="1800"/>
            </a:lvl5pPr>
            <a:lvl6pPr>
              <a:defRPr sz="1800"/>
            </a:lvl6pPr>
            <a:lvl7pPr>
              <a:defRPr sz="1800"/>
            </a:lvl7pPr>
            <a:lvl8pPr>
              <a:defRPr sz="1800"/>
            </a:lvl8pPr>
            <a:lvl9pPr>
              <a:defRPr sz="18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200"/>
            </a:lvl1pPr>
            <a:lvl2pPr marL="408182" indent="0">
              <a:buNone/>
              <a:defRPr sz="1100"/>
            </a:lvl2pPr>
            <a:lvl3pPr marL="816364" indent="0">
              <a:buNone/>
              <a:defRPr sz="900"/>
            </a:lvl3pPr>
            <a:lvl4pPr marL="1224546" indent="0">
              <a:buNone/>
              <a:defRPr sz="800"/>
            </a:lvl4pPr>
            <a:lvl5pPr marL="1632728" indent="0">
              <a:buNone/>
              <a:defRPr sz="800"/>
            </a:lvl5pPr>
            <a:lvl6pPr marL="2040910" indent="0">
              <a:buNone/>
              <a:defRPr sz="800"/>
            </a:lvl6pPr>
            <a:lvl7pPr marL="2449092" indent="0">
              <a:buNone/>
              <a:defRPr sz="800"/>
            </a:lvl7pPr>
            <a:lvl8pPr marL="2857274" indent="0">
              <a:buNone/>
              <a:defRPr sz="800"/>
            </a:lvl8pPr>
            <a:lvl9pPr marL="3265456" indent="0">
              <a:buNone/>
              <a:defRPr sz="800"/>
            </a:lvl9pPr>
          </a:lstStyle>
          <a:p>
            <a:pPr lvl="0"/>
            <a:r>
              <a:rPr lang="en-US" altLang="zh-CN"/>
              <a:t>Edit Master text styles</a:t>
            </a:r>
          </a:p>
        </p:txBody>
      </p:sp>
      <p:sp>
        <p:nvSpPr>
          <p:cNvPr id="5" name="Date Placeholder 4"/>
          <p:cNvSpPr>
            <a:spLocks noGrp="1"/>
          </p:cNvSpPr>
          <p:nvPr>
            <p:ph type="dt" sz="half" idx="10"/>
          </p:nvPr>
        </p:nvSpPr>
        <p:spPr/>
        <p:txBody>
          <a:bodyPr/>
          <a:lstStyle/>
          <a:p>
            <a:fld id="{6FEE9720-668A-4804-A1D2-24A87C7BCDE5}" type="datetimeFigureOut">
              <a:rPr lang="en-US" smtClean="0"/>
              <a:pPr/>
              <a:t>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959F28-D84D-4926-847A-A9D8C56BBBED}" type="slidenum">
              <a:rPr lang="en-US" smtClean="0"/>
              <a:pPr/>
              <a:t>‹#›</a:t>
            </a:fld>
            <a:endParaRPr lang="en-US"/>
          </a:p>
        </p:txBody>
      </p:sp>
    </p:spTree>
    <p:extLst>
      <p:ext uri="{BB962C8B-B14F-4D97-AF65-F5344CB8AC3E}">
        <p14:creationId xmlns:p14="http://schemas.microsoft.com/office/powerpoint/2010/main" val="4121088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800" b="1"/>
            </a:lvl1pPr>
          </a:lstStyle>
          <a:p>
            <a:r>
              <a:rPr lang="en-US" altLang="zh-CN"/>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2800"/>
            </a:lvl1pPr>
            <a:lvl2pPr marL="408182" indent="0">
              <a:buNone/>
              <a:defRPr sz="2500"/>
            </a:lvl2pPr>
            <a:lvl3pPr marL="816364" indent="0">
              <a:buNone/>
              <a:defRPr sz="2200"/>
            </a:lvl3pPr>
            <a:lvl4pPr marL="1224546" indent="0">
              <a:buNone/>
              <a:defRPr sz="1800"/>
            </a:lvl4pPr>
            <a:lvl5pPr marL="1632728" indent="0">
              <a:buNone/>
              <a:defRPr sz="1800"/>
            </a:lvl5pPr>
            <a:lvl6pPr marL="2040910" indent="0">
              <a:buNone/>
              <a:defRPr sz="1800"/>
            </a:lvl6pPr>
            <a:lvl7pPr marL="2449092" indent="0">
              <a:buNone/>
              <a:defRPr sz="1800"/>
            </a:lvl7pPr>
            <a:lvl8pPr marL="2857274" indent="0">
              <a:buNone/>
              <a:defRPr sz="1800"/>
            </a:lvl8pPr>
            <a:lvl9pPr marL="3265456" indent="0">
              <a:buNone/>
              <a:defRPr sz="1800"/>
            </a:lvl9pPr>
          </a:lstStyle>
          <a:p>
            <a:r>
              <a:rPr lang="en-US" altLang="zh-CN"/>
              <a:t>Click icon to add picture</a:t>
            </a:r>
            <a:endParaRPr lang="en-US"/>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200"/>
            </a:lvl1pPr>
            <a:lvl2pPr marL="408182" indent="0">
              <a:buNone/>
              <a:defRPr sz="1100"/>
            </a:lvl2pPr>
            <a:lvl3pPr marL="816364" indent="0">
              <a:buNone/>
              <a:defRPr sz="900"/>
            </a:lvl3pPr>
            <a:lvl4pPr marL="1224546" indent="0">
              <a:buNone/>
              <a:defRPr sz="800"/>
            </a:lvl4pPr>
            <a:lvl5pPr marL="1632728" indent="0">
              <a:buNone/>
              <a:defRPr sz="800"/>
            </a:lvl5pPr>
            <a:lvl6pPr marL="2040910" indent="0">
              <a:buNone/>
              <a:defRPr sz="800"/>
            </a:lvl6pPr>
            <a:lvl7pPr marL="2449092" indent="0">
              <a:buNone/>
              <a:defRPr sz="800"/>
            </a:lvl7pPr>
            <a:lvl8pPr marL="2857274" indent="0">
              <a:buNone/>
              <a:defRPr sz="800"/>
            </a:lvl8pPr>
            <a:lvl9pPr marL="3265456" indent="0">
              <a:buNone/>
              <a:defRPr sz="800"/>
            </a:lvl9pPr>
          </a:lstStyle>
          <a:p>
            <a:pPr lvl="0"/>
            <a:r>
              <a:rPr lang="en-US" altLang="zh-CN"/>
              <a:t>Edit Master text styles</a:t>
            </a:r>
          </a:p>
        </p:txBody>
      </p:sp>
      <p:sp>
        <p:nvSpPr>
          <p:cNvPr id="5" name="Date Placeholder 4"/>
          <p:cNvSpPr>
            <a:spLocks noGrp="1"/>
          </p:cNvSpPr>
          <p:nvPr>
            <p:ph type="dt" sz="half" idx="10"/>
          </p:nvPr>
        </p:nvSpPr>
        <p:spPr/>
        <p:txBody>
          <a:bodyPr/>
          <a:lstStyle/>
          <a:p>
            <a:fld id="{6FEE9720-668A-4804-A1D2-24A87C7BCDE5}" type="datetimeFigureOut">
              <a:rPr lang="en-US" smtClean="0"/>
              <a:pPr/>
              <a:t>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959F28-D84D-4926-847A-A9D8C56BBBED}" type="slidenum">
              <a:rPr lang="en-US" smtClean="0"/>
              <a:pPr/>
              <a:t>‹#›</a:t>
            </a:fld>
            <a:endParaRPr lang="en-US"/>
          </a:p>
        </p:txBody>
      </p:sp>
    </p:spTree>
    <p:extLst>
      <p:ext uri="{BB962C8B-B14F-4D97-AF65-F5344CB8AC3E}">
        <p14:creationId xmlns:p14="http://schemas.microsoft.com/office/powerpoint/2010/main" val="42803622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81636" tIns="40818" rIns="81636" bIns="40818" rtlCol="0" anchor="ctr">
            <a:normAutofit/>
          </a:bodyPr>
          <a:lstStyle/>
          <a:p>
            <a:r>
              <a:rPr lang="en-US" altLang="zh-CN"/>
              <a:t>Click to edit Master title style</a:t>
            </a:r>
            <a:endParaRPr lang="en-US"/>
          </a:p>
        </p:txBody>
      </p:sp>
      <p:sp>
        <p:nvSpPr>
          <p:cNvPr id="3" name="Text Placeholder 2"/>
          <p:cNvSpPr>
            <a:spLocks noGrp="1"/>
          </p:cNvSpPr>
          <p:nvPr>
            <p:ph type="body" idx="1"/>
          </p:nvPr>
        </p:nvSpPr>
        <p:spPr>
          <a:xfrm>
            <a:off x="457200" y="1200150"/>
            <a:ext cx="8229600" cy="3394473"/>
          </a:xfrm>
          <a:prstGeom prst="rect">
            <a:avLst/>
          </a:prstGeom>
        </p:spPr>
        <p:txBody>
          <a:bodyPr vert="horz" lIns="81636" tIns="40818" rIns="81636" bIns="40818" rtlCol="0">
            <a:normAutofit/>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2"/>
          </p:nvPr>
        </p:nvSpPr>
        <p:spPr>
          <a:xfrm>
            <a:off x="457200" y="4767263"/>
            <a:ext cx="2133600" cy="273844"/>
          </a:xfrm>
          <a:prstGeom prst="rect">
            <a:avLst/>
          </a:prstGeom>
        </p:spPr>
        <p:txBody>
          <a:bodyPr vert="horz" lIns="81636" tIns="40818" rIns="81636" bIns="40818" rtlCol="0" anchor="ctr"/>
          <a:lstStyle>
            <a:lvl1pPr algn="l">
              <a:defRPr sz="1100">
                <a:solidFill>
                  <a:schemeClr val="tx1">
                    <a:tint val="75000"/>
                  </a:schemeClr>
                </a:solidFill>
              </a:defRPr>
            </a:lvl1pPr>
          </a:lstStyle>
          <a:p>
            <a:fld id="{6FEE9720-668A-4804-A1D2-24A87C7BCDE5}" type="datetimeFigureOut">
              <a:rPr lang="en-US" smtClean="0"/>
              <a:pPr/>
              <a:t>1/9/17</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81636" tIns="40818" rIns="81636" bIns="40818" rtlCol="0" anchor="ctr"/>
          <a:lstStyle>
            <a:lvl1pPr algn="ctr">
              <a:defRPr sz="11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81636" tIns="40818" rIns="81636" bIns="40818" rtlCol="0" anchor="ctr"/>
          <a:lstStyle>
            <a:lvl1pPr algn="r">
              <a:defRPr sz="1100">
                <a:solidFill>
                  <a:schemeClr val="tx1">
                    <a:tint val="75000"/>
                  </a:schemeClr>
                </a:solidFill>
              </a:defRPr>
            </a:lvl1pPr>
          </a:lstStyle>
          <a:p>
            <a:fld id="{43959F28-D84D-4926-847A-A9D8C56BBBED}" type="slidenum">
              <a:rPr lang="en-US" smtClean="0"/>
              <a:pPr/>
              <a:t>‹#›</a:t>
            </a:fld>
            <a:endParaRPr lang="en-US"/>
          </a:p>
        </p:txBody>
      </p:sp>
    </p:spTree>
    <p:extLst>
      <p:ext uri="{BB962C8B-B14F-4D97-AF65-F5344CB8AC3E}">
        <p14:creationId xmlns:p14="http://schemas.microsoft.com/office/powerpoint/2010/main" val="2780979925"/>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ctr" defTabSz="816364" rtl="0" eaLnBrk="1" latinLnBrk="0" hangingPunct="1">
        <a:spcBef>
          <a:spcPct val="0"/>
        </a:spcBef>
        <a:buNone/>
        <a:defRPr sz="3900" kern="1200">
          <a:solidFill>
            <a:schemeClr val="tx1"/>
          </a:solidFill>
          <a:latin typeface="+mj-lt"/>
          <a:ea typeface="+mj-ea"/>
          <a:cs typeface="+mj-cs"/>
        </a:defRPr>
      </a:lvl1pPr>
    </p:titleStyle>
    <p:bodyStyle>
      <a:lvl1pPr marL="306137" indent="-306137" algn="l" defTabSz="816364"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663296" indent="-255114" algn="l" defTabSz="816364" rtl="0" eaLnBrk="1" latinLnBrk="0" hangingPunct="1">
        <a:spcBef>
          <a:spcPct val="20000"/>
        </a:spcBef>
        <a:buFont typeface="Arial" pitchFamily="34" charset="0"/>
        <a:buChar char="–"/>
        <a:defRPr sz="2500" kern="1200">
          <a:solidFill>
            <a:schemeClr val="tx1"/>
          </a:solidFill>
          <a:latin typeface="+mn-lt"/>
          <a:ea typeface="+mn-ea"/>
          <a:cs typeface="+mn-cs"/>
        </a:defRPr>
      </a:lvl2pPr>
      <a:lvl3pPr marL="1020455" indent="-204091" algn="l" defTabSz="816364" rtl="0" eaLnBrk="1" latinLnBrk="0" hangingPunct="1">
        <a:spcBef>
          <a:spcPct val="20000"/>
        </a:spcBef>
        <a:buFont typeface="Arial" pitchFamily="34" charset="0"/>
        <a:buChar char="•"/>
        <a:defRPr sz="2200" kern="1200">
          <a:solidFill>
            <a:schemeClr val="tx1"/>
          </a:solidFill>
          <a:latin typeface="+mn-lt"/>
          <a:ea typeface="+mn-ea"/>
          <a:cs typeface="+mn-cs"/>
        </a:defRPr>
      </a:lvl3pPr>
      <a:lvl4pPr marL="1428637" indent="-204091" algn="l" defTabSz="81636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1836819" indent="-204091" algn="l" defTabSz="81636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245001" indent="-204091" algn="l" defTabSz="81636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183" indent="-204091" algn="l" defTabSz="81636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365" indent="-204091" algn="l" defTabSz="81636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547" indent="-204091" algn="l" defTabSz="816364"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816364" rtl="0" eaLnBrk="1" latinLnBrk="0" hangingPunct="1">
        <a:defRPr sz="1600" kern="1200">
          <a:solidFill>
            <a:schemeClr val="tx1"/>
          </a:solidFill>
          <a:latin typeface="+mn-lt"/>
          <a:ea typeface="+mn-ea"/>
          <a:cs typeface="+mn-cs"/>
        </a:defRPr>
      </a:lvl1pPr>
      <a:lvl2pPr marL="408182" algn="l" defTabSz="816364" rtl="0" eaLnBrk="1" latinLnBrk="0" hangingPunct="1">
        <a:defRPr sz="1600" kern="1200">
          <a:solidFill>
            <a:schemeClr val="tx1"/>
          </a:solidFill>
          <a:latin typeface="+mn-lt"/>
          <a:ea typeface="+mn-ea"/>
          <a:cs typeface="+mn-cs"/>
        </a:defRPr>
      </a:lvl2pPr>
      <a:lvl3pPr marL="816364" algn="l" defTabSz="816364" rtl="0" eaLnBrk="1" latinLnBrk="0" hangingPunct="1">
        <a:defRPr sz="1600" kern="1200">
          <a:solidFill>
            <a:schemeClr val="tx1"/>
          </a:solidFill>
          <a:latin typeface="+mn-lt"/>
          <a:ea typeface="+mn-ea"/>
          <a:cs typeface="+mn-cs"/>
        </a:defRPr>
      </a:lvl3pPr>
      <a:lvl4pPr marL="1224546" algn="l" defTabSz="816364" rtl="0" eaLnBrk="1" latinLnBrk="0" hangingPunct="1">
        <a:defRPr sz="1600" kern="1200">
          <a:solidFill>
            <a:schemeClr val="tx1"/>
          </a:solidFill>
          <a:latin typeface="+mn-lt"/>
          <a:ea typeface="+mn-ea"/>
          <a:cs typeface="+mn-cs"/>
        </a:defRPr>
      </a:lvl4pPr>
      <a:lvl5pPr marL="1632728" algn="l" defTabSz="816364" rtl="0" eaLnBrk="1" latinLnBrk="0" hangingPunct="1">
        <a:defRPr sz="1600" kern="1200">
          <a:solidFill>
            <a:schemeClr val="tx1"/>
          </a:solidFill>
          <a:latin typeface="+mn-lt"/>
          <a:ea typeface="+mn-ea"/>
          <a:cs typeface="+mn-cs"/>
        </a:defRPr>
      </a:lvl5pPr>
      <a:lvl6pPr marL="2040910" algn="l" defTabSz="816364" rtl="0" eaLnBrk="1" latinLnBrk="0" hangingPunct="1">
        <a:defRPr sz="1600" kern="1200">
          <a:solidFill>
            <a:schemeClr val="tx1"/>
          </a:solidFill>
          <a:latin typeface="+mn-lt"/>
          <a:ea typeface="+mn-ea"/>
          <a:cs typeface="+mn-cs"/>
        </a:defRPr>
      </a:lvl6pPr>
      <a:lvl7pPr marL="2449092" algn="l" defTabSz="816364" rtl="0" eaLnBrk="1" latinLnBrk="0" hangingPunct="1">
        <a:defRPr sz="1600" kern="1200">
          <a:solidFill>
            <a:schemeClr val="tx1"/>
          </a:solidFill>
          <a:latin typeface="+mn-lt"/>
          <a:ea typeface="+mn-ea"/>
          <a:cs typeface="+mn-cs"/>
        </a:defRPr>
      </a:lvl7pPr>
      <a:lvl8pPr marL="2857274" algn="l" defTabSz="816364" rtl="0" eaLnBrk="1" latinLnBrk="0" hangingPunct="1">
        <a:defRPr sz="1600" kern="1200">
          <a:solidFill>
            <a:schemeClr val="tx1"/>
          </a:solidFill>
          <a:latin typeface="+mn-lt"/>
          <a:ea typeface="+mn-ea"/>
          <a:cs typeface="+mn-cs"/>
        </a:defRPr>
      </a:lvl8pPr>
      <a:lvl9pPr marL="3265456" algn="l" defTabSz="816364"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mudrod/mudro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199.26.254.164:8080/mudrod-service/" TargetMode="Externa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71550"/>
            <a:ext cx="7772400" cy="1500188"/>
          </a:xfrm>
        </p:spPr>
        <p:txBody>
          <a:bodyPr>
            <a:normAutofit fontScale="90000"/>
          </a:bodyPr>
          <a:lstStyle/>
          <a:p>
            <a:r>
              <a:rPr lang="en-US" altLang="zh-CN" sz="2700" b="1" dirty="0"/>
              <a:t>M</a:t>
            </a:r>
            <a:r>
              <a:rPr lang="en-US" altLang="zh-CN" sz="2700" dirty="0"/>
              <a:t>ining and </a:t>
            </a:r>
            <a:r>
              <a:rPr lang="en-US" altLang="zh-CN" sz="2700" b="1" dirty="0"/>
              <a:t>U</a:t>
            </a:r>
            <a:r>
              <a:rPr lang="en-US" altLang="zh-CN" sz="2700" dirty="0"/>
              <a:t>tilizing </a:t>
            </a:r>
            <a:r>
              <a:rPr lang="en-US" altLang="zh-CN" sz="2700" b="1" dirty="0"/>
              <a:t>D</a:t>
            </a:r>
            <a:r>
              <a:rPr lang="en-US" altLang="zh-CN" sz="2700" dirty="0"/>
              <a:t>ataset </a:t>
            </a:r>
            <a:r>
              <a:rPr lang="en-US" altLang="zh-CN" sz="2700" b="1" dirty="0"/>
              <a:t>R</a:t>
            </a:r>
            <a:r>
              <a:rPr lang="en-US" altLang="zh-CN" sz="2700" dirty="0"/>
              <a:t>elevancy from </a:t>
            </a:r>
            <a:r>
              <a:rPr lang="en-US" altLang="zh-CN" sz="2700" b="1" dirty="0"/>
              <a:t>O</a:t>
            </a:r>
            <a:r>
              <a:rPr lang="en-US" altLang="zh-CN" sz="2700" dirty="0"/>
              <a:t>ceanographic </a:t>
            </a:r>
            <a:r>
              <a:rPr lang="en-US" altLang="zh-CN" sz="2700" b="1" dirty="0"/>
              <a:t>D</a:t>
            </a:r>
            <a:r>
              <a:rPr lang="en-US" altLang="zh-CN" sz="2700" dirty="0"/>
              <a:t>ataset (MUDROD) Metadata, Usage Metrics, and User Feedback to Improve Data Discovery and Access</a:t>
            </a:r>
            <a:endParaRPr lang="zh-CN" altLang="en-US" dirty="0"/>
          </a:p>
        </p:txBody>
      </p:sp>
      <p:sp>
        <p:nvSpPr>
          <p:cNvPr id="3" name="Subtitle 2"/>
          <p:cNvSpPr>
            <a:spLocks noGrp="1"/>
          </p:cNvSpPr>
          <p:nvPr>
            <p:ph type="subTitle" idx="1"/>
          </p:nvPr>
        </p:nvSpPr>
        <p:spPr>
          <a:xfrm>
            <a:off x="1219200" y="2505749"/>
            <a:ext cx="6553200" cy="2209800"/>
          </a:xfrm>
        </p:spPr>
        <p:txBody>
          <a:bodyPr>
            <a:normAutofit fontScale="25000" lnSpcReduction="20000"/>
          </a:bodyPr>
          <a:lstStyle/>
          <a:p>
            <a:r>
              <a:rPr lang="en-US" altLang="zh-CN" sz="7200" i="1" dirty="0">
                <a:solidFill>
                  <a:schemeClr val="tx1"/>
                </a:solidFill>
              </a:rPr>
              <a:t>NASA AIST (NNX15AM85G)</a:t>
            </a:r>
          </a:p>
          <a:p>
            <a:endParaRPr lang="en-US" altLang="zh-CN" sz="7200" dirty="0">
              <a:solidFill>
                <a:schemeClr val="tx1"/>
              </a:solidFill>
            </a:endParaRPr>
          </a:p>
          <a:p>
            <a:r>
              <a:rPr lang="en-US" altLang="zh-CN" sz="7200" dirty="0">
                <a:solidFill>
                  <a:schemeClr val="tx1"/>
                </a:solidFill>
              </a:rPr>
              <a:t>Yongyao Jiang, Chaowei (Phil) Yang, Yun Li,</a:t>
            </a:r>
          </a:p>
          <a:p>
            <a:pPr>
              <a:spcAft>
                <a:spcPts val="800"/>
              </a:spcAft>
            </a:pPr>
            <a:r>
              <a:rPr lang="en-US" altLang="zh-CN" sz="7200" dirty="0">
                <a:solidFill>
                  <a:schemeClr val="tx1"/>
                </a:solidFill>
              </a:rPr>
              <a:t>George Mason University</a:t>
            </a:r>
          </a:p>
          <a:p>
            <a:r>
              <a:rPr lang="en-US" altLang="zh-CN" sz="7200" dirty="0">
                <a:solidFill>
                  <a:schemeClr val="tx1"/>
                </a:solidFill>
              </a:rPr>
              <a:t>Edward M Armstrong, Thomas Huang, David </a:t>
            </a:r>
            <a:r>
              <a:rPr lang="en-US" altLang="zh-CN" sz="7200" dirty="0" err="1">
                <a:solidFill>
                  <a:schemeClr val="tx1"/>
                </a:solidFill>
              </a:rPr>
              <a:t>Moroni</a:t>
            </a:r>
            <a:r>
              <a:rPr lang="en-US" altLang="zh-CN" sz="7200" dirty="0">
                <a:solidFill>
                  <a:schemeClr val="tx1"/>
                </a:solidFill>
              </a:rPr>
              <a:t>, </a:t>
            </a:r>
          </a:p>
          <a:p>
            <a:r>
              <a:rPr lang="en-US" altLang="zh-CN" sz="7200" dirty="0">
                <a:solidFill>
                  <a:schemeClr val="tx1"/>
                </a:solidFill>
              </a:rPr>
              <a:t>Chris Finch, Lewis </a:t>
            </a:r>
            <a:r>
              <a:rPr lang="en-US" altLang="zh-CN" sz="7200" dirty="0" err="1">
                <a:solidFill>
                  <a:schemeClr val="tx1"/>
                </a:solidFill>
              </a:rPr>
              <a:t>Mcgibbney</a:t>
            </a:r>
            <a:r>
              <a:rPr lang="en-US" altLang="zh-CN" sz="7200" dirty="0">
                <a:solidFill>
                  <a:schemeClr val="tx1"/>
                </a:solidFill>
              </a:rPr>
              <a:t>, JPL, NASA</a:t>
            </a:r>
          </a:p>
          <a:p>
            <a:endParaRPr lang="en-US" altLang="zh-CN" sz="7200" dirty="0">
              <a:solidFill>
                <a:schemeClr val="tx1"/>
              </a:solidFill>
            </a:endParaRPr>
          </a:p>
          <a:p>
            <a:r>
              <a:rPr lang="en-US" altLang="zh-CN" sz="7200" dirty="0">
                <a:solidFill>
                  <a:schemeClr val="tx1"/>
                </a:solidFill>
              </a:rPr>
              <a:t>GeoSemantics Symposium, 2017</a:t>
            </a:r>
          </a:p>
          <a:p>
            <a:endParaRPr lang="en-US" altLang="zh-CN" sz="7200" dirty="0">
              <a:solidFill>
                <a:schemeClr val="tx1"/>
              </a:solidFill>
            </a:endParaRPr>
          </a:p>
          <a:p>
            <a:endParaRPr lang="en-US" altLang="zh-CN" sz="7200" dirty="0">
              <a:solidFill>
                <a:schemeClr val="tx1"/>
              </a:solidFill>
            </a:endParaRPr>
          </a:p>
          <a:p>
            <a:endParaRPr lang="zh-CN" altLang="en-US" dirty="0"/>
          </a:p>
        </p:txBody>
      </p:sp>
    </p:spTree>
    <p:extLst>
      <p:ext uri="{BB962C8B-B14F-4D97-AF65-F5344CB8AC3E}">
        <p14:creationId xmlns:p14="http://schemas.microsoft.com/office/powerpoint/2010/main" val="27583614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57250"/>
          </a:xfrm>
        </p:spPr>
        <p:txBody>
          <a:bodyPr/>
          <a:lstStyle/>
          <a:p>
            <a:r>
              <a:rPr lang="en-US" dirty="0"/>
              <a:t>User search history</a:t>
            </a:r>
          </a:p>
        </p:txBody>
      </p:sp>
      <p:sp>
        <p:nvSpPr>
          <p:cNvPr id="3" name="Content Placeholder 2"/>
          <p:cNvSpPr>
            <a:spLocks noGrp="1"/>
          </p:cNvSpPr>
          <p:nvPr>
            <p:ph idx="1"/>
          </p:nvPr>
        </p:nvSpPr>
        <p:spPr>
          <a:xfrm>
            <a:off x="457200" y="819150"/>
            <a:ext cx="8610600" cy="3394473"/>
          </a:xfrm>
        </p:spPr>
        <p:txBody>
          <a:bodyPr>
            <a:normAutofit/>
          </a:bodyPr>
          <a:lstStyle/>
          <a:p>
            <a:r>
              <a:rPr lang="en-US" dirty="0" smtClean="0"/>
              <a:t>Create </a:t>
            </a:r>
            <a:r>
              <a:rPr lang="en-US" dirty="0">
                <a:solidFill>
                  <a:schemeClr val="accent6">
                    <a:lumMod val="75000"/>
                  </a:schemeClr>
                </a:solidFill>
              </a:rPr>
              <a:t>query – user </a:t>
            </a:r>
            <a:r>
              <a:rPr lang="en-US" dirty="0"/>
              <a:t>matrix</a:t>
            </a:r>
          </a:p>
          <a:p>
            <a:r>
              <a:rPr lang="en-US" dirty="0"/>
              <a:t>Calculate binary cosine similarity (</a:t>
            </a:r>
            <a:r>
              <a:rPr lang="en-US" dirty="0">
                <a:solidFill>
                  <a:schemeClr val="accent6">
                    <a:lumMod val="75000"/>
                  </a:schemeClr>
                </a:solidFill>
              </a:rPr>
              <a:t>collaborative filtering</a:t>
            </a:r>
            <a:r>
              <a:rPr lang="en-US" dirty="0"/>
              <a:t>)</a:t>
            </a:r>
          </a:p>
          <a:p>
            <a:endParaRPr lang="en-US" dirty="0"/>
          </a:p>
        </p:txBody>
      </p:sp>
      <p:pic>
        <p:nvPicPr>
          <p:cNvPr id="10" name="Picture 9"/>
          <p:cNvPicPr>
            <a:picLocks noChangeAspect="1"/>
          </p:cNvPicPr>
          <p:nvPr/>
        </p:nvPicPr>
        <p:blipFill>
          <a:blip r:embed="rId3"/>
          <a:stretch>
            <a:fillRect/>
          </a:stretch>
        </p:blipFill>
        <p:spPr>
          <a:xfrm>
            <a:off x="911744" y="2647950"/>
            <a:ext cx="2286000" cy="696686"/>
          </a:xfrm>
          <a:prstGeom prst="rect">
            <a:avLst/>
          </a:prstGeom>
        </p:spPr>
      </p:pic>
      <p:pic>
        <p:nvPicPr>
          <p:cNvPr id="11" name="Picture 10"/>
          <p:cNvPicPr/>
          <p:nvPr/>
        </p:nvPicPr>
        <p:blipFill>
          <a:blip r:embed="rId4"/>
          <a:stretch>
            <a:fillRect/>
          </a:stretch>
        </p:blipFill>
        <p:spPr>
          <a:xfrm>
            <a:off x="3810000" y="2037416"/>
            <a:ext cx="3962400" cy="2351314"/>
          </a:xfrm>
          <a:prstGeom prst="rect">
            <a:avLst/>
          </a:prstGeom>
        </p:spPr>
      </p:pic>
      <p:sp>
        <p:nvSpPr>
          <p:cNvPr id="4" name="TextBox 3"/>
          <p:cNvSpPr txBox="1"/>
          <p:nvPr/>
        </p:nvSpPr>
        <p:spPr>
          <a:xfrm>
            <a:off x="4876800" y="4400550"/>
            <a:ext cx="2514600" cy="338554"/>
          </a:xfrm>
          <a:prstGeom prst="rect">
            <a:avLst/>
          </a:prstGeom>
          <a:noFill/>
        </p:spPr>
        <p:txBody>
          <a:bodyPr wrap="square" rtlCol="0">
            <a:spAutoFit/>
          </a:bodyPr>
          <a:lstStyle/>
          <a:p>
            <a:r>
              <a:rPr lang="en-US" smtClean="0"/>
              <a:t>Conceptual example</a:t>
            </a:r>
            <a:endParaRPr lang="en-US"/>
          </a:p>
        </p:txBody>
      </p:sp>
    </p:spTree>
    <p:extLst>
      <p:ext uri="{BB962C8B-B14F-4D97-AF65-F5344CB8AC3E}">
        <p14:creationId xmlns:p14="http://schemas.microsoft.com/office/powerpoint/2010/main" val="6879859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04" y="37003"/>
            <a:ext cx="8229600" cy="857250"/>
          </a:xfrm>
        </p:spPr>
        <p:txBody>
          <a:bodyPr/>
          <a:lstStyle/>
          <a:p>
            <a:r>
              <a:rPr lang="en-US" dirty="0"/>
              <a:t>Clickstream</a:t>
            </a:r>
          </a:p>
        </p:txBody>
      </p:sp>
      <p:sp>
        <p:nvSpPr>
          <p:cNvPr id="3" name="Content Placeholder 2"/>
          <p:cNvSpPr>
            <a:spLocks noGrp="1"/>
          </p:cNvSpPr>
          <p:nvPr>
            <p:ph idx="1"/>
          </p:nvPr>
        </p:nvSpPr>
        <p:spPr>
          <a:xfrm>
            <a:off x="304800" y="706990"/>
            <a:ext cx="8686800" cy="3394473"/>
          </a:xfrm>
        </p:spPr>
        <p:txBody>
          <a:bodyPr>
            <a:normAutofit/>
          </a:bodyPr>
          <a:lstStyle/>
          <a:p>
            <a:r>
              <a:rPr lang="en-US" dirty="0"/>
              <a:t>Hypothesis: s</a:t>
            </a:r>
            <a:r>
              <a:rPr lang="en-US" altLang="zh-CN" dirty="0"/>
              <a:t>imilar </a:t>
            </a:r>
            <a:r>
              <a:rPr lang="en-US" altLang="zh-CN" dirty="0">
                <a:solidFill>
                  <a:schemeClr val="accent6">
                    <a:lumMod val="75000"/>
                  </a:schemeClr>
                </a:solidFill>
              </a:rPr>
              <a:t>queries</a:t>
            </a:r>
            <a:r>
              <a:rPr lang="en-US" altLang="zh-CN" dirty="0"/>
              <a:t> can result in similar </a:t>
            </a:r>
            <a:r>
              <a:rPr lang="en-US" altLang="zh-CN" dirty="0">
                <a:solidFill>
                  <a:srgbClr val="0070C0"/>
                </a:solidFill>
              </a:rPr>
              <a:t>clicking behavior</a:t>
            </a:r>
            <a:endParaRPr lang="en-US" dirty="0">
              <a:solidFill>
                <a:srgbClr val="0070C0"/>
              </a:solidFill>
            </a:endParaRPr>
          </a:p>
          <a:p>
            <a:r>
              <a:rPr lang="en-US" dirty="0"/>
              <a:t>If two queries are similar, the data that get clicked after </a:t>
            </a:r>
            <a:r>
              <a:rPr lang="en-US" dirty="0" smtClean="0"/>
              <a:t>they are searched </a:t>
            </a:r>
            <a:r>
              <a:rPr lang="en-US" dirty="0"/>
              <a:t>would be more likely </a:t>
            </a:r>
            <a:r>
              <a:rPr lang="en-US" dirty="0" smtClean="0"/>
              <a:t>to be similar</a:t>
            </a:r>
            <a:endParaRPr lang="en-US" dirty="0"/>
          </a:p>
          <a:p>
            <a:endParaRPr lang="en-US" dirty="0"/>
          </a:p>
        </p:txBody>
      </p:sp>
      <p:grpSp>
        <p:nvGrpSpPr>
          <p:cNvPr id="5" name="Group 4"/>
          <p:cNvGrpSpPr/>
          <p:nvPr/>
        </p:nvGrpSpPr>
        <p:grpSpPr>
          <a:xfrm>
            <a:off x="2590800" y="2647950"/>
            <a:ext cx="3465504" cy="2229149"/>
            <a:chOff x="1905000" y="2800350"/>
            <a:chExt cx="3465504" cy="2229149"/>
          </a:xfrm>
        </p:grpSpPr>
        <p:grpSp>
          <p:nvGrpSpPr>
            <p:cNvPr id="17" name="Group 16"/>
            <p:cNvGrpSpPr/>
            <p:nvPr/>
          </p:nvGrpSpPr>
          <p:grpSpPr>
            <a:xfrm>
              <a:off x="1905000" y="2800350"/>
              <a:ext cx="3465504" cy="2229149"/>
              <a:chOff x="2209800" y="2861774"/>
              <a:chExt cx="3124200" cy="2186427"/>
            </a:xfrm>
          </p:grpSpPr>
          <p:sp>
            <p:nvSpPr>
              <p:cNvPr id="10" name="Oval 9"/>
              <p:cNvSpPr/>
              <p:nvPr/>
            </p:nvSpPr>
            <p:spPr>
              <a:xfrm>
                <a:off x="3200400" y="4362401"/>
                <a:ext cx="1447800" cy="685800"/>
              </a:xfrm>
              <a:prstGeom prst="ellipse">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altLang="zh-CN" sz="1800" dirty="0"/>
                  <a:t>Data</a:t>
                </a:r>
                <a:endParaRPr lang="zh-CN" altLang="en-US" sz="1800" dirty="0"/>
              </a:p>
            </p:txBody>
          </p:sp>
          <p:grpSp>
            <p:nvGrpSpPr>
              <p:cNvPr id="16" name="Group 15"/>
              <p:cNvGrpSpPr/>
              <p:nvPr/>
            </p:nvGrpSpPr>
            <p:grpSpPr>
              <a:xfrm>
                <a:off x="2209800" y="2861774"/>
                <a:ext cx="3124200" cy="1592637"/>
                <a:chOff x="2209800" y="2861774"/>
                <a:chExt cx="3124200" cy="1592637"/>
              </a:xfrm>
            </p:grpSpPr>
            <p:sp>
              <p:nvSpPr>
                <p:cNvPr id="11" name="TextBox 10"/>
                <p:cNvSpPr txBox="1"/>
                <p:nvPr/>
              </p:nvSpPr>
              <p:spPr>
                <a:xfrm>
                  <a:off x="2209800" y="3528516"/>
                  <a:ext cx="990600" cy="338554"/>
                </a:xfrm>
                <a:prstGeom prst="rect">
                  <a:avLst/>
                </a:prstGeom>
                <a:noFill/>
              </p:spPr>
              <p:txBody>
                <a:bodyPr wrap="square" rtlCol="0">
                  <a:spAutoFit/>
                </a:bodyPr>
                <a:lstStyle/>
                <a:p>
                  <a:r>
                    <a:rPr lang="en-US" altLang="zh-CN" dirty="0">
                      <a:solidFill>
                        <a:schemeClr val="accent6">
                          <a:lumMod val="75000"/>
                        </a:schemeClr>
                      </a:solidFill>
                    </a:rPr>
                    <a:t>Query a</a:t>
                  </a:r>
                  <a:endParaRPr lang="zh-CN" altLang="en-US" dirty="0">
                    <a:solidFill>
                      <a:schemeClr val="accent6">
                        <a:lumMod val="75000"/>
                      </a:schemeClr>
                    </a:solidFill>
                  </a:endParaRPr>
                </a:p>
              </p:txBody>
            </p:sp>
            <p:sp>
              <p:nvSpPr>
                <p:cNvPr id="12" name="TextBox 11"/>
                <p:cNvSpPr txBox="1"/>
                <p:nvPr/>
              </p:nvSpPr>
              <p:spPr>
                <a:xfrm>
                  <a:off x="4343400" y="3181350"/>
                  <a:ext cx="990600" cy="338554"/>
                </a:xfrm>
                <a:prstGeom prst="rect">
                  <a:avLst/>
                </a:prstGeom>
                <a:noFill/>
              </p:spPr>
              <p:txBody>
                <a:bodyPr wrap="square" rtlCol="0">
                  <a:spAutoFit/>
                </a:bodyPr>
                <a:lstStyle/>
                <a:p>
                  <a:r>
                    <a:rPr lang="en-US" altLang="zh-CN" dirty="0">
                      <a:solidFill>
                        <a:schemeClr val="accent6">
                          <a:lumMod val="75000"/>
                        </a:schemeClr>
                      </a:solidFill>
                    </a:rPr>
                    <a:t>Query b</a:t>
                  </a:r>
                  <a:endParaRPr lang="zh-CN" altLang="en-US" dirty="0">
                    <a:solidFill>
                      <a:schemeClr val="accent6">
                        <a:lumMod val="75000"/>
                      </a:schemeClr>
                    </a:solidFill>
                  </a:endParaRPr>
                </a:p>
              </p:txBody>
            </p:sp>
            <p:sp>
              <p:nvSpPr>
                <p:cNvPr id="13" name="Down Arrow 12"/>
                <p:cNvSpPr/>
                <p:nvPr/>
              </p:nvSpPr>
              <p:spPr>
                <a:xfrm rot="19066358">
                  <a:off x="3200400" y="3768611"/>
                  <a:ext cx="152400" cy="685800"/>
                </a:xfrm>
                <a:prstGeom prst="downArrow">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dirty="0"/>
                </a:p>
              </p:txBody>
            </p:sp>
            <p:sp>
              <p:nvSpPr>
                <p:cNvPr id="14" name="Down Arrow 13"/>
                <p:cNvSpPr/>
                <p:nvPr/>
              </p:nvSpPr>
              <p:spPr>
                <a:xfrm rot="1654435">
                  <a:off x="4383356" y="3538061"/>
                  <a:ext cx="162322" cy="834144"/>
                </a:xfrm>
                <a:prstGeom prst="downArrow">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dirty="0"/>
                </a:p>
              </p:txBody>
            </p:sp>
            <p:sp>
              <p:nvSpPr>
                <p:cNvPr id="15" name="Curved Down Arrow 14"/>
                <p:cNvSpPr/>
                <p:nvPr/>
              </p:nvSpPr>
              <p:spPr>
                <a:xfrm rot="21126436">
                  <a:off x="2942155" y="2861774"/>
                  <a:ext cx="1600200" cy="518915"/>
                </a:xfrm>
                <a:prstGeom prst="curvedDownArrow">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zh-CN" altLang="en-US">
                    <a:solidFill>
                      <a:schemeClr val="tx1"/>
                    </a:solidFill>
                  </a:endParaRPr>
                </a:p>
              </p:txBody>
            </p:sp>
          </p:grpSp>
        </p:grpSp>
        <p:sp>
          <p:nvSpPr>
            <p:cNvPr id="4" name="TextBox 3"/>
            <p:cNvSpPr txBox="1"/>
            <p:nvPr/>
          </p:nvSpPr>
          <p:spPr>
            <a:xfrm>
              <a:off x="3116454" y="2895600"/>
              <a:ext cx="1155232" cy="338554"/>
            </a:xfrm>
            <a:prstGeom prst="rect">
              <a:avLst/>
            </a:prstGeom>
            <a:noFill/>
          </p:spPr>
          <p:txBody>
            <a:bodyPr wrap="square" rtlCol="0">
              <a:spAutoFit/>
            </a:bodyPr>
            <a:lstStyle/>
            <a:p>
              <a:r>
                <a:rPr lang="en-US" dirty="0" smtClean="0">
                  <a:solidFill>
                    <a:srgbClr val="FF0000"/>
                  </a:solidFill>
                </a:rPr>
                <a:t>Similar?</a:t>
              </a:r>
              <a:endParaRPr lang="en-US" dirty="0">
                <a:solidFill>
                  <a:srgbClr val="FF0000"/>
                </a:solidFill>
              </a:endParaRPr>
            </a:p>
          </p:txBody>
        </p:sp>
      </p:grpSp>
    </p:spTree>
    <p:extLst>
      <p:ext uri="{BB962C8B-B14F-4D97-AF65-F5344CB8AC3E}">
        <p14:creationId xmlns:p14="http://schemas.microsoft.com/office/powerpoint/2010/main" val="6370182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Clickstream</a:t>
            </a:r>
          </a:p>
        </p:txBody>
      </p:sp>
      <p:sp>
        <p:nvSpPr>
          <p:cNvPr id="3" name="Content Placeholder 2"/>
          <p:cNvSpPr>
            <a:spLocks noGrp="1"/>
          </p:cNvSpPr>
          <p:nvPr>
            <p:ph idx="1"/>
          </p:nvPr>
        </p:nvSpPr>
        <p:spPr>
          <a:xfrm>
            <a:off x="457200" y="987768"/>
            <a:ext cx="8229600" cy="3259643"/>
          </a:xfrm>
        </p:spPr>
        <p:txBody>
          <a:bodyPr>
            <a:normAutofit/>
          </a:bodyPr>
          <a:lstStyle/>
          <a:p>
            <a:r>
              <a:rPr lang="en-US" dirty="0"/>
              <a:t>Create </a:t>
            </a:r>
            <a:r>
              <a:rPr lang="en-US" dirty="0">
                <a:solidFill>
                  <a:schemeClr val="accent6">
                    <a:lumMod val="75000"/>
                  </a:schemeClr>
                </a:solidFill>
              </a:rPr>
              <a:t>query – data </a:t>
            </a:r>
            <a:r>
              <a:rPr lang="en-US" dirty="0" smtClean="0"/>
              <a:t>matrix</a:t>
            </a:r>
          </a:p>
          <a:p>
            <a:r>
              <a:rPr lang="en-US" dirty="0" smtClean="0"/>
              <a:t>Perform Latent Semantic analysis (</a:t>
            </a:r>
            <a:r>
              <a:rPr lang="en-US" dirty="0" smtClean="0">
                <a:solidFill>
                  <a:schemeClr val="accent6">
                    <a:lumMod val="75000"/>
                  </a:schemeClr>
                </a:solidFill>
              </a:rPr>
              <a:t>LSA</a:t>
            </a:r>
            <a:r>
              <a:rPr lang="en-US" dirty="0" smtClean="0"/>
              <a:t>, feature normalization and reduction</a:t>
            </a:r>
            <a:r>
              <a:rPr lang="en-US" dirty="0"/>
              <a:t>)</a:t>
            </a:r>
          </a:p>
          <a:p>
            <a:r>
              <a:rPr lang="en-US" dirty="0"/>
              <a:t>Calculate cosine similarity</a:t>
            </a:r>
          </a:p>
          <a:p>
            <a:endParaRPr lang="en-US" dirty="0"/>
          </a:p>
          <a:p>
            <a:endParaRPr lang="en-US" dirty="0"/>
          </a:p>
          <a:p>
            <a:endParaRPr lang="en-US" dirty="0"/>
          </a:p>
        </p:txBody>
      </p:sp>
      <p:pic>
        <p:nvPicPr>
          <p:cNvPr id="4" name="Picture 3"/>
          <p:cNvPicPr>
            <a:picLocks noChangeAspect="1"/>
          </p:cNvPicPr>
          <p:nvPr/>
        </p:nvPicPr>
        <p:blipFill>
          <a:blip r:embed="rId2"/>
          <a:stretch>
            <a:fillRect/>
          </a:stretch>
        </p:blipFill>
        <p:spPr>
          <a:xfrm>
            <a:off x="1600200" y="3028950"/>
            <a:ext cx="2043113" cy="700088"/>
          </a:xfrm>
          <a:prstGeom prst="rect">
            <a:avLst/>
          </a:prstGeom>
        </p:spPr>
      </p:pic>
      <p:pic>
        <p:nvPicPr>
          <p:cNvPr id="11" name="Picture 10"/>
          <p:cNvPicPr>
            <a:picLocks noChangeAspect="1"/>
          </p:cNvPicPr>
          <p:nvPr/>
        </p:nvPicPr>
        <p:blipFill>
          <a:blip r:embed="rId3"/>
          <a:stretch>
            <a:fillRect/>
          </a:stretch>
        </p:blipFill>
        <p:spPr>
          <a:xfrm>
            <a:off x="4817595" y="2419350"/>
            <a:ext cx="3581400" cy="2146387"/>
          </a:xfrm>
          <a:prstGeom prst="rect">
            <a:avLst/>
          </a:prstGeom>
        </p:spPr>
      </p:pic>
    </p:spTree>
    <p:extLst>
      <p:ext uri="{BB962C8B-B14F-4D97-AF65-F5344CB8AC3E}">
        <p14:creationId xmlns:p14="http://schemas.microsoft.com/office/powerpoint/2010/main" val="33506380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350"/>
            <a:ext cx="8229600" cy="857250"/>
          </a:xfrm>
        </p:spPr>
        <p:txBody>
          <a:bodyPr/>
          <a:lstStyle/>
          <a:p>
            <a:r>
              <a:rPr lang="en-US" dirty="0"/>
              <a:t>Metadata</a:t>
            </a:r>
          </a:p>
        </p:txBody>
      </p:sp>
      <p:sp>
        <p:nvSpPr>
          <p:cNvPr id="3" name="Content Placeholder 2"/>
          <p:cNvSpPr>
            <a:spLocks noGrp="1"/>
          </p:cNvSpPr>
          <p:nvPr>
            <p:ph idx="1"/>
          </p:nvPr>
        </p:nvSpPr>
        <p:spPr>
          <a:xfrm>
            <a:off x="457200" y="784002"/>
            <a:ext cx="8229600" cy="3394473"/>
          </a:xfrm>
        </p:spPr>
        <p:txBody>
          <a:bodyPr>
            <a:normAutofit/>
          </a:bodyPr>
          <a:lstStyle/>
          <a:p>
            <a:r>
              <a:rPr lang="en-US" dirty="0" smtClean="0"/>
              <a:t>Hypothesis</a:t>
            </a:r>
            <a:r>
              <a:rPr lang="en-US" dirty="0"/>
              <a:t>: semantically related terms tend to appear in the same </a:t>
            </a:r>
            <a:r>
              <a:rPr lang="en-US" dirty="0" smtClean="0"/>
              <a:t>metadata more frequently</a:t>
            </a:r>
          </a:p>
          <a:p>
            <a:r>
              <a:rPr lang="en-US" dirty="0" smtClean="0"/>
              <a:t>Essentially the same as the clickstream analysis</a:t>
            </a:r>
            <a:endParaRPr lang="en-US" dirty="0"/>
          </a:p>
          <a:p>
            <a:r>
              <a:rPr lang="en-US" dirty="0" smtClean="0"/>
              <a:t>Perform </a:t>
            </a:r>
            <a:r>
              <a:rPr lang="en-US" dirty="0">
                <a:solidFill>
                  <a:schemeClr val="accent6">
                    <a:lumMod val="75000"/>
                  </a:schemeClr>
                </a:solidFill>
              </a:rPr>
              <a:t>LSA </a:t>
            </a:r>
            <a:r>
              <a:rPr lang="en-US" dirty="0"/>
              <a:t>over the </a:t>
            </a:r>
            <a:r>
              <a:rPr lang="en-US" i="1" dirty="0">
                <a:solidFill>
                  <a:schemeClr val="accent6">
                    <a:lumMod val="75000"/>
                  </a:schemeClr>
                </a:solidFill>
              </a:rPr>
              <a:t>term – metadata </a:t>
            </a:r>
            <a:r>
              <a:rPr lang="en-US" dirty="0"/>
              <a:t>matrix</a:t>
            </a:r>
          </a:p>
          <a:p>
            <a:pPr marL="0" indent="0">
              <a:buNone/>
            </a:pPr>
            <a:endParaRPr lang="en-US" dirty="0"/>
          </a:p>
          <a:p>
            <a:pPr marL="0" indent="0">
              <a:buNone/>
            </a:pPr>
            <a:endParaRPr lang="en-US" dirty="0"/>
          </a:p>
          <a:p>
            <a:endParaRPr lang="en-US" dirty="0"/>
          </a:p>
        </p:txBody>
      </p:sp>
      <p:grpSp>
        <p:nvGrpSpPr>
          <p:cNvPr id="4" name="Group 3"/>
          <p:cNvGrpSpPr/>
          <p:nvPr/>
        </p:nvGrpSpPr>
        <p:grpSpPr>
          <a:xfrm>
            <a:off x="2667000" y="3105150"/>
            <a:ext cx="3084504" cy="1924349"/>
            <a:chOff x="2362200" y="3105150"/>
            <a:chExt cx="3084504" cy="1924349"/>
          </a:xfrm>
        </p:grpSpPr>
        <p:grpSp>
          <p:nvGrpSpPr>
            <p:cNvPr id="9" name="Group 8"/>
            <p:cNvGrpSpPr/>
            <p:nvPr/>
          </p:nvGrpSpPr>
          <p:grpSpPr>
            <a:xfrm>
              <a:off x="2362200" y="3105150"/>
              <a:ext cx="3084504" cy="1924349"/>
              <a:chOff x="2209800" y="2861774"/>
              <a:chExt cx="3124200" cy="2186427"/>
            </a:xfrm>
          </p:grpSpPr>
          <p:sp>
            <p:nvSpPr>
              <p:cNvPr id="10" name="Oval 9"/>
              <p:cNvSpPr/>
              <p:nvPr/>
            </p:nvSpPr>
            <p:spPr>
              <a:xfrm>
                <a:off x="3058787" y="4362401"/>
                <a:ext cx="1697973" cy="685800"/>
              </a:xfrm>
              <a:prstGeom prst="ellipse">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altLang="zh-CN" sz="1800" dirty="0"/>
                  <a:t>Metadata</a:t>
                </a:r>
                <a:endParaRPr lang="zh-CN" altLang="en-US" sz="1800" dirty="0"/>
              </a:p>
            </p:txBody>
          </p:sp>
          <p:grpSp>
            <p:nvGrpSpPr>
              <p:cNvPr id="11" name="Group 10"/>
              <p:cNvGrpSpPr/>
              <p:nvPr/>
            </p:nvGrpSpPr>
            <p:grpSpPr>
              <a:xfrm>
                <a:off x="2209800" y="2861774"/>
                <a:ext cx="3124200" cy="1592637"/>
                <a:chOff x="2209800" y="2861774"/>
                <a:chExt cx="3124200" cy="1592637"/>
              </a:xfrm>
            </p:grpSpPr>
            <p:sp>
              <p:nvSpPr>
                <p:cNvPr id="12" name="TextBox 11"/>
                <p:cNvSpPr txBox="1"/>
                <p:nvPr/>
              </p:nvSpPr>
              <p:spPr>
                <a:xfrm>
                  <a:off x="2209800" y="3528516"/>
                  <a:ext cx="990600" cy="384662"/>
                </a:xfrm>
                <a:prstGeom prst="rect">
                  <a:avLst/>
                </a:prstGeom>
                <a:noFill/>
              </p:spPr>
              <p:txBody>
                <a:bodyPr wrap="square" rtlCol="0">
                  <a:spAutoFit/>
                </a:bodyPr>
                <a:lstStyle/>
                <a:p>
                  <a:r>
                    <a:rPr lang="en-US" altLang="zh-CN" dirty="0">
                      <a:solidFill>
                        <a:schemeClr val="accent6">
                          <a:lumMod val="75000"/>
                        </a:schemeClr>
                      </a:solidFill>
                    </a:rPr>
                    <a:t>Term a</a:t>
                  </a:r>
                  <a:endParaRPr lang="zh-CN" altLang="en-US" dirty="0">
                    <a:solidFill>
                      <a:schemeClr val="accent6">
                        <a:lumMod val="75000"/>
                      </a:schemeClr>
                    </a:solidFill>
                  </a:endParaRPr>
                </a:p>
              </p:txBody>
            </p:sp>
            <p:sp>
              <p:nvSpPr>
                <p:cNvPr id="13" name="TextBox 12"/>
                <p:cNvSpPr txBox="1"/>
                <p:nvPr/>
              </p:nvSpPr>
              <p:spPr>
                <a:xfrm>
                  <a:off x="4343400" y="3181350"/>
                  <a:ext cx="990600" cy="384662"/>
                </a:xfrm>
                <a:prstGeom prst="rect">
                  <a:avLst/>
                </a:prstGeom>
                <a:noFill/>
              </p:spPr>
              <p:txBody>
                <a:bodyPr wrap="square" rtlCol="0">
                  <a:spAutoFit/>
                </a:bodyPr>
                <a:lstStyle/>
                <a:p>
                  <a:r>
                    <a:rPr lang="en-US" altLang="zh-CN" dirty="0">
                      <a:solidFill>
                        <a:schemeClr val="accent6">
                          <a:lumMod val="75000"/>
                        </a:schemeClr>
                      </a:solidFill>
                    </a:rPr>
                    <a:t>Term b</a:t>
                  </a:r>
                  <a:endParaRPr lang="zh-CN" altLang="en-US" dirty="0">
                    <a:solidFill>
                      <a:schemeClr val="accent6">
                        <a:lumMod val="75000"/>
                      </a:schemeClr>
                    </a:solidFill>
                  </a:endParaRPr>
                </a:p>
              </p:txBody>
            </p:sp>
            <p:sp>
              <p:nvSpPr>
                <p:cNvPr id="14" name="Down Arrow 13"/>
                <p:cNvSpPr/>
                <p:nvPr/>
              </p:nvSpPr>
              <p:spPr>
                <a:xfrm rot="19066358">
                  <a:off x="3200400" y="3768611"/>
                  <a:ext cx="152400" cy="685800"/>
                </a:xfrm>
                <a:prstGeom prst="downArrow">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dirty="0"/>
                </a:p>
              </p:txBody>
            </p:sp>
            <p:sp>
              <p:nvSpPr>
                <p:cNvPr id="15" name="Down Arrow 14"/>
                <p:cNvSpPr/>
                <p:nvPr/>
              </p:nvSpPr>
              <p:spPr>
                <a:xfrm rot="1654435">
                  <a:off x="4383356" y="3538061"/>
                  <a:ext cx="162322" cy="834144"/>
                </a:xfrm>
                <a:prstGeom prst="downArrow">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dirty="0"/>
                </a:p>
              </p:txBody>
            </p:sp>
            <p:sp>
              <p:nvSpPr>
                <p:cNvPr id="16" name="Curved Down Arrow 15"/>
                <p:cNvSpPr/>
                <p:nvPr/>
              </p:nvSpPr>
              <p:spPr>
                <a:xfrm rot="21126436">
                  <a:off x="2942155" y="2861774"/>
                  <a:ext cx="1600200" cy="518915"/>
                </a:xfrm>
                <a:prstGeom prst="curvedDownArrow">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zh-CN" altLang="en-US">
                    <a:solidFill>
                      <a:schemeClr val="tx1"/>
                    </a:solidFill>
                  </a:endParaRPr>
                </a:p>
              </p:txBody>
            </p:sp>
          </p:grpSp>
        </p:grpSp>
        <p:sp>
          <p:nvSpPr>
            <p:cNvPr id="17" name="TextBox 16"/>
            <p:cNvSpPr txBox="1"/>
            <p:nvPr/>
          </p:nvSpPr>
          <p:spPr>
            <a:xfrm>
              <a:off x="3520125" y="3118994"/>
              <a:ext cx="1155232" cy="338554"/>
            </a:xfrm>
            <a:prstGeom prst="rect">
              <a:avLst/>
            </a:prstGeom>
            <a:noFill/>
          </p:spPr>
          <p:txBody>
            <a:bodyPr wrap="square" rtlCol="0">
              <a:spAutoFit/>
            </a:bodyPr>
            <a:lstStyle/>
            <a:p>
              <a:r>
                <a:rPr lang="en-US" dirty="0" smtClean="0">
                  <a:solidFill>
                    <a:srgbClr val="FF0000"/>
                  </a:solidFill>
                </a:rPr>
                <a:t>Similar?</a:t>
              </a:r>
              <a:endParaRPr lang="en-US" dirty="0">
                <a:solidFill>
                  <a:srgbClr val="FF0000"/>
                </a:solidFill>
              </a:endParaRPr>
            </a:p>
          </p:txBody>
        </p:sp>
      </p:grpSp>
    </p:spTree>
    <p:extLst>
      <p:ext uri="{BB962C8B-B14F-4D97-AF65-F5344CB8AC3E}">
        <p14:creationId xmlns:p14="http://schemas.microsoft.com/office/powerpoint/2010/main" val="3895820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57150"/>
            <a:ext cx="8229600" cy="857250"/>
          </a:xfrm>
        </p:spPr>
        <p:txBody>
          <a:bodyPr/>
          <a:lstStyle/>
          <a:p>
            <a:r>
              <a:rPr lang="en-US" dirty="0"/>
              <a:t>Existing ontology (SWEET)</a:t>
            </a:r>
          </a:p>
        </p:txBody>
      </p:sp>
      <p:pic>
        <p:nvPicPr>
          <p:cNvPr id="4" name="Picture 3"/>
          <p:cNvPicPr>
            <a:picLocks noChangeAspect="1"/>
          </p:cNvPicPr>
          <p:nvPr/>
        </p:nvPicPr>
        <p:blipFill>
          <a:blip r:embed="rId2"/>
          <a:stretch>
            <a:fillRect/>
          </a:stretch>
        </p:blipFill>
        <p:spPr>
          <a:xfrm>
            <a:off x="304800" y="666750"/>
            <a:ext cx="3324540" cy="2735219"/>
          </a:xfrm>
          <a:prstGeom prst="rect">
            <a:avLst/>
          </a:prstGeom>
        </p:spPr>
      </p:pic>
      <p:pic>
        <p:nvPicPr>
          <p:cNvPr id="5" name="Picture 4"/>
          <p:cNvPicPr>
            <a:picLocks noChangeAspect="1"/>
          </p:cNvPicPr>
          <p:nvPr/>
        </p:nvPicPr>
        <p:blipFill>
          <a:blip r:embed="rId3"/>
          <a:stretch>
            <a:fillRect/>
          </a:stretch>
        </p:blipFill>
        <p:spPr>
          <a:xfrm>
            <a:off x="2362200" y="3058995"/>
            <a:ext cx="6633981" cy="2034900"/>
          </a:xfrm>
          <a:prstGeom prst="rect">
            <a:avLst/>
          </a:prstGeom>
        </p:spPr>
      </p:pic>
      <p:sp>
        <p:nvSpPr>
          <p:cNvPr id="3" name="TextBox 2"/>
          <p:cNvSpPr txBox="1"/>
          <p:nvPr/>
        </p:nvSpPr>
        <p:spPr>
          <a:xfrm>
            <a:off x="4953000" y="1352550"/>
            <a:ext cx="3581400" cy="1261884"/>
          </a:xfrm>
          <a:prstGeom prst="rect">
            <a:avLst/>
          </a:prstGeom>
          <a:noFill/>
        </p:spPr>
        <p:txBody>
          <a:bodyPr wrap="square" rtlCol="0">
            <a:spAutoFit/>
          </a:bodyPr>
          <a:lstStyle/>
          <a:p>
            <a:pPr marL="342900" indent="-342900">
              <a:buFont typeface="Arial" charset="0"/>
              <a:buChar char="•"/>
            </a:pPr>
            <a:r>
              <a:rPr lang="en-US" sz="2000" dirty="0"/>
              <a:t>SWEET (</a:t>
            </a:r>
            <a:r>
              <a:rPr lang="en-US" sz="2000" dirty="0" err="1"/>
              <a:t>Raskin</a:t>
            </a:r>
            <a:r>
              <a:rPr lang="en-US" sz="2000" dirty="0"/>
              <a:t> and Pan 2003) </a:t>
            </a:r>
            <a:endParaRPr lang="en-US" sz="2000" dirty="0" smtClean="0"/>
          </a:p>
          <a:p>
            <a:pPr marL="342900" indent="-342900">
              <a:buFont typeface="Arial" charset="0"/>
              <a:buChar char="•"/>
            </a:pPr>
            <a:r>
              <a:rPr lang="en-US" sz="2000" dirty="0" smtClean="0"/>
              <a:t>Focus on only two relations</a:t>
            </a:r>
          </a:p>
          <a:p>
            <a:pPr marL="342900" indent="-342900">
              <a:buFont typeface="Arial" charset="0"/>
              <a:buChar char="•"/>
            </a:pPr>
            <a:r>
              <a:rPr lang="en-US" sz="2000" dirty="0" smtClean="0"/>
              <a:t>The closer, the more similar</a:t>
            </a:r>
          </a:p>
          <a:p>
            <a:endParaRPr lang="en-US" dirty="0"/>
          </a:p>
        </p:txBody>
      </p:sp>
    </p:spTree>
    <p:extLst>
      <p:ext uri="{BB962C8B-B14F-4D97-AF65-F5344CB8AC3E}">
        <p14:creationId xmlns:p14="http://schemas.microsoft.com/office/powerpoint/2010/main" val="10356524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Integration</a:t>
            </a:r>
          </a:p>
        </p:txBody>
      </p:sp>
      <p:sp>
        <p:nvSpPr>
          <p:cNvPr id="3" name="Content Placeholder 2"/>
          <p:cNvSpPr>
            <a:spLocks noGrp="1"/>
          </p:cNvSpPr>
          <p:nvPr>
            <p:ph idx="1"/>
          </p:nvPr>
        </p:nvSpPr>
        <p:spPr>
          <a:xfrm>
            <a:off x="596432" y="996458"/>
            <a:ext cx="7886700" cy="3813348"/>
          </a:xfrm>
        </p:spPr>
        <p:txBody>
          <a:bodyPr>
            <a:normAutofit fontScale="85000" lnSpcReduction="20000"/>
          </a:bodyPr>
          <a:lstStyle/>
          <a:p>
            <a:r>
              <a:rPr lang="en-US" dirty="0"/>
              <a:t>All four results could be converted to</a:t>
            </a:r>
          </a:p>
          <a:p>
            <a:endParaRPr lang="en-US" dirty="0"/>
          </a:p>
          <a:p>
            <a:endParaRPr lang="en-US" dirty="0"/>
          </a:p>
          <a:p>
            <a:endParaRPr lang="en-US" dirty="0">
              <a:solidFill>
                <a:srgbClr val="FF0000"/>
              </a:solidFill>
            </a:endParaRPr>
          </a:p>
          <a:p>
            <a:r>
              <a:rPr lang="en-US" dirty="0">
                <a:solidFill>
                  <a:srgbClr val="FF0000"/>
                </a:solidFill>
              </a:rPr>
              <a:t>Problem</a:t>
            </a:r>
            <a:r>
              <a:rPr lang="en-US" dirty="0"/>
              <a:t>: </a:t>
            </a:r>
          </a:p>
          <a:p>
            <a:pPr lvl="1"/>
            <a:r>
              <a:rPr lang="en-US" dirty="0"/>
              <a:t>None of them are perfect </a:t>
            </a:r>
            <a:r>
              <a:rPr lang="en-US" dirty="0" smtClean="0"/>
              <a:t>(uncertainty </a:t>
            </a:r>
            <a:r>
              <a:rPr lang="en-US" dirty="0"/>
              <a:t>in data, hypothesis and method)</a:t>
            </a:r>
          </a:p>
          <a:p>
            <a:pPr lvl="1"/>
            <a:r>
              <a:rPr lang="en-US" dirty="0"/>
              <a:t>Metadata and ontology might have unknown terms to search engine end users</a:t>
            </a:r>
          </a:p>
          <a:p>
            <a:pPr lvl="1"/>
            <a:r>
              <a:rPr lang="en-US" dirty="0"/>
              <a:t>Sometimes, similarity values from different methods are inconsistent</a:t>
            </a:r>
          </a:p>
        </p:txBody>
      </p:sp>
      <p:grpSp>
        <p:nvGrpSpPr>
          <p:cNvPr id="6" name="Group 5"/>
          <p:cNvGrpSpPr/>
          <p:nvPr/>
        </p:nvGrpSpPr>
        <p:grpSpPr>
          <a:xfrm>
            <a:off x="2667000" y="1504950"/>
            <a:ext cx="3924261" cy="793421"/>
            <a:chOff x="3070204" y="2628143"/>
            <a:chExt cx="5336019" cy="902289"/>
          </a:xfrm>
        </p:grpSpPr>
        <p:sp>
          <p:nvSpPr>
            <p:cNvPr id="4" name="Oval 3"/>
            <p:cNvSpPr/>
            <p:nvPr/>
          </p:nvSpPr>
          <p:spPr>
            <a:xfrm>
              <a:off x="3070204" y="2628143"/>
              <a:ext cx="1731910" cy="9022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Concept A</a:t>
              </a:r>
            </a:p>
          </p:txBody>
        </p:sp>
        <p:sp>
          <p:nvSpPr>
            <p:cNvPr id="5" name="Oval 4"/>
            <p:cNvSpPr/>
            <p:nvPr/>
          </p:nvSpPr>
          <p:spPr>
            <a:xfrm>
              <a:off x="6674313" y="2628143"/>
              <a:ext cx="1731910" cy="9022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Concept B</a:t>
              </a:r>
            </a:p>
          </p:txBody>
        </p:sp>
        <p:cxnSp>
          <p:nvCxnSpPr>
            <p:cNvPr id="7" name="Straight Connector 6"/>
            <p:cNvCxnSpPr/>
            <p:nvPr/>
          </p:nvCxnSpPr>
          <p:spPr>
            <a:xfrm>
              <a:off x="4802114" y="3079287"/>
              <a:ext cx="1872199" cy="0"/>
            </a:xfrm>
            <a:prstGeom prst="line">
              <a:avLst/>
            </a:prstGeom>
          </p:spPr>
          <p:style>
            <a:lnRef idx="3">
              <a:schemeClr val="accent2"/>
            </a:lnRef>
            <a:fillRef idx="0">
              <a:schemeClr val="accent2"/>
            </a:fillRef>
            <a:effectRef idx="2">
              <a:schemeClr val="accent2"/>
            </a:effectRef>
            <a:fontRef idx="minor">
              <a:schemeClr val="tx1"/>
            </a:fontRef>
          </p:style>
        </p:cxnSp>
        <p:sp>
          <p:nvSpPr>
            <p:cNvPr id="8" name="TextBox 7"/>
            <p:cNvSpPr txBox="1"/>
            <p:nvPr/>
          </p:nvSpPr>
          <p:spPr>
            <a:xfrm>
              <a:off x="5262846" y="2709955"/>
              <a:ext cx="1271178" cy="350008"/>
            </a:xfrm>
            <a:prstGeom prst="rect">
              <a:avLst/>
            </a:prstGeom>
            <a:noFill/>
          </p:spPr>
          <p:txBody>
            <a:bodyPr wrap="square" rtlCol="0">
              <a:spAutoFit/>
            </a:bodyPr>
            <a:lstStyle/>
            <a:p>
              <a:r>
                <a:rPr lang="en-US" sz="1400" dirty="0">
                  <a:solidFill>
                    <a:srgbClr val="FF0000"/>
                  </a:solidFill>
                </a:rPr>
                <a:t>Similarity</a:t>
              </a:r>
            </a:p>
          </p:txBody>
        </p:sp>
      </p:grpSp>
    </p:spTree>
    <p:extLst>
      <p:ext uri="{BB962C8B-B14F-4D97-AF65-F5344CB8AC3E}">
        <p14:creationId xmlns:p14="http://schemas.microsoft.com/office/powerpoint/2010/main" val="18815834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Integration</a:t>
            </a:r>
          </a:p>
        </p:txBody>
      </p:sp>
      <p:sp>
        <p:nvSpPr>
          <p:cNvPr id="17" name="Content Placeholder 16"/>
          <p:cNvSpPr>
            <a:spLocks noGrp="1"/>
          </p:cNvSpPr>
          <p:nvPr>
            <p:ph idx="1"/>
          </p:nvPr>
        </p:nvSpPr>
        <p:spPr>
          <a:xfrm>
            <a:off x="530002" y="3257550"/>
            <a:ext cx="8686800" cy="1654844"/>
          </a:xfrm>
        </p:spPr>
        <p:txBody>
          <a:bodyPr>
            <a:normAutofit/>
          </a:bodyPr>
          <a:lstStyle/>
          <a:p>
            <a:r>
              <a:rPr lang="en-GB" altLang="zh-CN" sz="2400" dirty="0"/>
              <a:t>The </a:t>
            </a:r>
            <a:r>
              <a:rPr lang="en-GB" altLang="zh-CN" sz="2400" dirty="0">
                <a:solidFill>
                  <a:schemeClr val="accent6">
                    <a:lumMod val="75000"/>
                  </a:schemeClr>
                </a:solidFill>
              </a:rPr>
              <a:t>maximum similarity </a:t>
            </a:r>
            <a:r>
              <a:rPr lang="en-GB" altLang="zh-CN" sz="2400" dirty="0"/>
              <a:t>of all of the </a:t>
            </a:r>
            <a:r>
              <a:rPr lang="en-GB" altLang="zh-CN" sz="2400" dirty="0" smtClean="0"/>
              <a:t>components (large </a:t>
            </a:r>
            <a:r>
              <a:rPr lang="en-GB" altLang="zh-CN" sz="2400" dirty="0"/>
              <a:t>similarity appears to be more reliable)</a:t>
            </a:r>
          </a:p>
          <a:p>
            <a:r>
              <a:rPr lang="en-GB" altLang="zh-CN" sz="2400" dirty="0"/>
              <a:t>The </a:t>
            </a:r>
            <a:r>
              <a:rPr lang="en-GB" altLang="zh-CN" sz="2400" dirty="0">
                <a:solidFill>
                  <a:schemeClr val="accent6">
                    <a:lumMod val="75000"/>
                  </a:schemeClr>
                </a:solidFill>
              </a:rPr>
              <a:t>adjustment increment </a:t>
            </a:r>
            <a:r>
              <a:rPr lang="en-GB" altLang="zh-CN" sz="2400" dirty="0"/>
              <a:t>becomes larger when the similarity exists in more sources</a:t>
            </a:r>
          </a:p>
          <a:p>
            <a:endParaRPr lang="en-US" dirty="0"/>
          </a:p>
        </p:txBody>
      </p:sp>
      <p:pic>
        <p:nvPicPr>
          <p:cNvPr id="6" name="Picture 5"/>
          <p:cNvPicPr>
            <a:picLocks noChangeAspect="1"/>
          </p:cNvPicPr>
          <p:nvPr/>
        </p:nvPicPr>
        <p:blipFill>
          <a:blip r:embed="rId3"/>
          <a:stretch>
            <a:fillRect/>
          </a:stretch>
        </p:blipFill>
        <p:spPr>
          <a:xfrm>
            <a:off x="1143000" y="1970204"/>
            <a:ext cx="7460804" cy="1014761"/>
          </a:xfrm>
          <a:prstGeom prst="rect">
            <a:avLst/>
          </a:prstGeom>
        </p:spPr>
      </p:pic>
      <p:pic>
        <p:nvPicPr>
          <p:cNvPr id="7" name="Picture 6"/>
          <p:cNvPicPr>
            <a:picLocks noChangeAspect="1"/>
          </p:cNvPicPr>
          <p:nvPr/>
        </p:nvPicPr>
        <p:blipFill>
          <a:blip r:embed="rId4"/>
          <a:stretch>
            <a:fillRect/>
          </a:stretch>
        </p:blipFill>
        <p:spPr>
          <a:xfrm>
            <a:off x="1858739" y="1042382"/>
            <a:ext cx="6029325" cy="655237"/>
          </a:xfrm>
          <a:prstGeom prst="rect">
            <a:avLst/>
          </a:prstGeom>
        </p:spPr>
      </p:pic>
      <p:pic>
        <p:nvPicPr>
          <p:cNvPr id="8" name="Picture 7"/>
          <p:cNvPicPr>
            <a:picLocks noChangeAspect="1"/>
          </p:cNvPicPr>
          <p:nvPr/>
        </p:nvPicPr>
        <p:blipFill>
          <a:blip r:embed="rId3"/>
          <a:stretch>
            <a:fillRect/>
          </a:stretch>
        </p:blipFill>
        <p:spPr>
          <a:xfrm>
            <a:off x="1142999" y="1697619"/>
            <a:ext cx="7460804" cy="1014761"/>
          </a:xfrm>
          <a:prstGeom prst="rect">
            <a:avLst/>
          </a:prstGeom>
        </p:spPr>
      </p:pic>
      <p:sp>
        <p:nvSpPr>
          <p:cNvPr id="3" name="Rectangle 2"/>
          <p:cNvSpPr/>
          <p:nvPr/>
        </p:nvSpPr>
        <p:spPr>
          <a:xfrm>
            <a:off x="3048000" y="1200150"/>
            <a:ext cx="1905000" cy="381000"/>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9" name="Rectangle 8"/>
          <p:cNvSpPr/>
          <p:nvPr/>
        </p:nvSpPr>
        <p:spPr>
          <a:xfrm>
            <a:off x="5181600" y="1082373"/>
            <a:ext cx="1439639" cy="571500"/>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23638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431"/>
            <a:ext cx="8229600" cy="857250"/>
          </a:xfrm>
        </p:spPr>
        <p:txBody>
          <a:bodyPr/>
          <a:lstStyle/>
          <a:p>
            <a:r>
              <a:rPr lang="en-US" dirty="0"/>
              <a:t>Results and evaluation</a:t>
            </a:r>
          </a:p>
        </p:txBody>
      </p:sp>
      <p:graphicFrame>
        <p:nvGraphicFramePr>
          <p:cNvPr id="4" name="Table 3"/>
          <p:cNvGraphicFramePr>
            <a:graphicFrameLocks noGrp="1"/>
          </p:cNvGraphicFramePr>
          <p:nvPr>
            <p:extLst>
              <p:ext uri="{D42A27DB-BD31-4B8C-83A1-F6EECF244321}">
                <p14:modId xmlns:p14="http://schemas.microsoft.com/office/powerpoint/2010/main" val="1606174584"/>
              </p:ext>
            </p:extLst>
          </p:nvPr>
        </p:nvGraphicFramePr>
        <p:xfrm>
          <a:off x="381000" y="819150"/>
          <a:ext cx="8532232" cy="2209800"/>
        </p:xfrm>
        <a:graphic>
          <a:graphicData uri="http://schemas.openxmlformats.org/drawingml/2006/table">
            <a:tbl>
              <a:tblPr firstRow="1" firstCol="1" bandRow="1">
                <a:tableStyleId>{5C22544A-7EE6-4342-B048-85BDC9FD1C3A}</a:tableStyleId>
              </a:tblPr>
              <a:tblGrid>
                <a:gridCol w="1092454">
                  <a:extLst>
                    <a:ext uri="{9D8B030D-6E8A-4147-A177-3AD203B41FA5}">
                      <a16:colId xmlns="" xmlns:a16="http://schemas.microsoft.com/office/drawing/2014/main" val="20000"/>
                    </a:ext>
                  </a:extLst>
                </a:gridCol>
                <a:gridCol w="1519580">
                  <a:extLst>
                    <a:ext uri="{9D8B030D-6E8A-4147-A177-3AD203B41FA5}">
                      <a16:colId xmlns="" xmlns:a16="http://schemas.microsoft.com/office/drawing/2014/main" val="20001"/>
                    </a:ext>
                  </a:extLst>
                </a:gridCol>
                <a:gridCol w="1560649">
                  <a:extLst>
                    <a:ext uri="{9D8B030D-6E8A-4147-A177-3AD203B41FA5}">
                      <a16:colId xmlns="" xmlns:a16="http://schemas.microsoft.com/office/drawing/2014/main" val="20002"/>
                    </a:ext>
                  </a:extLst>
                </a:gridCol>
                <a:gridCol w="1608906">
                  <a:extLst>
                    <a:ext uri="{9D8B030D-6E8A-4147-A177-3AD203B41FA5}">
                      <a16:colId xmlns="" xmlns:a16="http://schemas.microsoft.com/office/drawing/2014/main" val="20003"/>
                    </a:ext>
                  </a:extLst>
                </a:gridCol>
                <a:gridCol w="568307">
                  <a:extLst>
                    <a:ext uri="{9D8B030D-6E8A-4147-A177-3AD203B41FA5}">
                      <a16:colId xmlns="" xmlns:a16="http://schemas.microsoft.com/office/drawing/2014/main" val="20004"/>
                    </a:ext>
                  </a:extLst>
                </a:gridCol>
                <a:gridCol w="2182336">
                  <a:extLst>
                    <a:ext uri="{9D8B030D-6E8A-4147-A177-3AD203B41FA5}">
                      <a16:colId xmlns="" xmlns:a16="http://schemas.microsoft.com/office/drawing/2014/main" val="20005"/>
                    </a:ext>
                  </a:extLst>
                </a:gridCol>
              </a:tblGrid>
              <a:tr h="237542">
                <a:tc>
                  <a:txBody>
                    <a:bodyPr/>
                    <a:lstStyle/>
                    <a:p>
                      <a:r>
                        <a:rPr lang="en-US" sz="1200" dirty="0" smtClean="0">
                          <a:effectLst/>
                          <a:latin typeface="Calibri" panose="020F0502020204030204" pitchFamily="34" charset="0"/>
                        </a:rPr>
                        <a:t>Query</a:t>
                      </a:r>
                      <a:endParaRPr lang="en-US" sz="1200" dirty="0">
                        <a:effectLst/>
                        <a:latin typeface="Calibri" panose="020F0502020204030204" pitchFamily="34" charset="0"/>
                      </a:endParaRPr>
                    </a:p>
                  </a:txBody>
                  <a:tcPr marL="51435" marR="51435" marT="0" marB="0"/>
                </a:tc>
                <a:tc>
                  <a:txBody>
                    <a:bodyPr/>
                    <a:lstStyle/>
                    <a:p>
                      <a:pPr>
                        <a:lnSpc>
                          <a:spcPct val="107000"/>
                        </a:lnSpc>
                        <a:spcAft>
                          <a:spcPts val="0"/>
                        </a:spcAft>
                      </a:pPr>
                      <a:r>
                        <a:rPr lang="en-US" sz="1200">
                          <a:effectLst/>
                        </a:rPr>
                        <a:t>Search history</a:t>
                      </a:r>
                      <a:endParaRPr lang="en-US" sz="120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tc>
                  <a:txBody>
                    <a:bodyPr/>
                    <a:lstStyle/>
                    <a:p>
                      <a:pPr>
                        <a:lnSpc>
                          <a:spcPct val="107000"/>
                        </a:lnSpc>
                        <a:spcAft>
                          <a:spcPts val="0"/>
                        </a:spcAft>
                      </a:pPr>
                      <a:r>
                        <a:rPr lang="en-US" sz="1200">
                          <a:effectLst/>
                        </a:rPr>
                        <a:t>Clickstream</a:t>
                      </a:r>
                      <a:endParaRPr lang="en-US" sz="120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tc>
                  <a:txBody>
                    <a:bodyPr/>
                    <a:lstStyle/>
                    <a:p>
                      <a:pPr>
                        <a:lnSpc>
                          <a:spcPct val="107000"/>
                        </a:lnSpc>
                        <a:spcAft>
                          <a:spcPts val="0"/>
                        </a:spcAft>
                      </a:pPr>
                      <a:r>
                        <a:rPr lang="en-US" sz="1200">
                          <a:effectLst/>
                        </a:rPr>
                        <a:t>Metadata</a:t>
                      </a:r>
                      <a:endParaRPr lang="en-US" sz="120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tc>
                  <a:txBody>
                    <a:bodyPr/>
                    <a:lstStyle/>
                    <a:p>
                      <a:pPr>
                        <a:lnSpc>
                          <a:spcPct val="107000"/>
                        </a:lnSpc>
                        <a:spcAft>
                          <a:spcPts val="0"/>
                        </a:spcAft>
                      </a:pPr>
                      <a:r>
                        <a:rPr lang="en-US" sz="1200">
                          <a:effectLst/>
                        </a:rPr>
                        <a:t>SWEET</a:t>
                      </a:r>
                      <a:endParaRPr lang="en-US" sz="120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tc>
                  <a:txBody>
                    <a:bodyPr/>
                    <a:lstStyle/>
                    <a:p>
                      <a:pPr>
                        <a:lnSpc>
                          <a:spcPct val="107000"/>
                        </a:lnSpc>
                        <a:spcAft>
                          <a:spcPts val="0"/>
                        </a:spcAft>
                      </a:pPr>
                      <a:r>
                        <a:rPr lang="en-US" sz="1200">
                          <a:effectLst/>
                        </a:rPr>
                        <a:t>Integrated list</a:t>
                      </a:r>
                      <a:endParaRPr lang="en-US" sz="120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extLst>
                  <a:ext uri="{0D108BD9-81ED-4DB2-BD59-A6C34878D82A}">
                    <a16:rowId xmlns="" xmlns:a16="http://schemas.microsoft.com/office/drawing/2014/main" val="10000"/>
                  </a:ext>
                </a:extLst>
              </a:tr>
              <a:tr h="1972258">
                <a:tc>
                  <a:txBody>
                    <a:bodyPr/>
                    <a:lstStyle/>
                    <a:p>
                      <a:pPr algn="ctr">
                        <a:lnSpc>
                          <a:spcPct val="107000"/>
                        </a:lnSpc>
                        <a:spcAft>
                          <a:spcPts val="0"/>
                        </a:spcAft>
                      </a:pPr>
                      <a:r>
                        <a:rPr lang="en-US" sz="1200" dirty="0">
                          <a:effectLst/>
                        </a:rPr>
                        <a:t>ocean temperature</a:t>
                      </a:r>
                      <a:endParaRPr lang="en-US" sz="1200" dirty="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tc>
                  <a:txBody>
                    <a:bodyPr/>
                    <a:lstStyle/>
                    <a:p>
                      <a:pPr marL="0" marR="0">
                        <a:lnSpc>
                          <a:spcPct val="200000"/>
                        </a:lnSpc>
                        <a:spcBef>
                          <a:spcPts val="0"/>
                        </a:spcBef>
                        <a:spcAft>
                          <a:spcPts val="0"/>
                        </a:spcAft>
                      </a:pPr>
                      <a:r>
                        <a:rPr lang="en-US" sz="1000" b="0" dirty="0">
                          <a:solidFill>
                            <a:srgbClr val="000000"/>
                          </a:solidFill>
                          <a:effectLst/>
                          <a:latin typeface="Calibri" charset="0"/>
                          <a:ea typeface="Times New Roman" charset="0"/>
                          <a:cs typeface="Arial" charset="0"/>
                        </a:rPr>
                        <a:t>sea surface temperature(0.66), sea surface topography(0.56), ocean wind(0.56), aqua(0.49</a:t>
                      </a:r>
                      <a:r>
                        <a:rPr lang="en-US" sz="1000" b="0" dirty="0" smtClean="0">
                          <a:solidFill>
                            <a:srgbClr val="000000"/>
                          </a:solidFill>
                          <a:effectLst/>
                          <a:latin typeface="Calibri" charset="0"/>
                          <a:ea typeface="Times New Roman" charset="0"/>
                          <a:cs typeface="Arial" charset="0"/>
                        </a:rPr>
                        <a:t>)</a:t>
                      </a:r>
                      <a:endParaRPr lang="en-US" sz="1600" b="0" dirty="0">
                        <a:effectLst/>
                        <a:latin typeface="Times New Roman" charset="0"/>
                        <a:ea typeface="宋体" charset="-122"/>
                        <a:cs typeface="Arial" charset="0"/>
                      </a:endParaRPr>
                    </a:p>
                  </a:txBody>
                  <a:tcPr marL="68580" marR="68580" marT="0" marB="0" anchor="ctr"/>
                </a:tc>
                <a:tc>
                  <a:txBody>
                    <a:bodyPr/>
                    <a:lstStyle/>
                    <a:p>
                      <a:pPr marL="0" marR="0">
                        <a:lnSpc>
                          <a:spcPct val="200000"/>
                        </a:lnSpc>
                        <a:spcBef>
                          <a:spcPts val="0"/>
                        </a:spcBef>
                        <a:spcAft>
                          <a:spcPts val="0"/>
                        </a:spcAft>
                      </a:pPr>
                      <a:r>
                        <a:rPr lang="en-US" sz="1000" b="0" dirty="0">
                          <a:solidFill>
                            <a:srgbClr val="000000"/>
                          </a:solidFill>
                          <a:effectLst/>
                          <a:latin typeface="Calibri" charset="0"/>
                          <a:ea typeface="Times New Roman" charset="0"/>
                          <a:cs typeface="Arial" charset="0"/>
                        </a:rPr>
                        <a:t>sea surface temperature(0.94), </a:t>
                      </a:r>
                      <a:r>
                        <a:rPr lang="en-US" sz="1000" b="0" dirty="0" err="1">
                          <a:solidFill>
                            <a:srgbClr val="000000"/>
                          </a:solidFill>
                          <a:effectLst/>
                          <a:latin typeface="Calibri" charset="0"/>
                          <a:ea typeface="Times New Roman" charset="0"/>
                          <a:cs typeface="Arial" charset="0"/>
                        </a:rPr>
                        <a:t>sst</a:t>
                      </a:r>
                      <a:r>
                        <a:rPr lang="en-US" sz="1000" b="0" dirty="0">
                          <a:solidFill>
                            <a:srgbClr val="000000"/>
                          </a:solidFill>
                          <a:effectLst/>
                          <a:latin typeface="Calibri" charset="0"/>
                          <a:ea typeface="Times New Roman" charset="0"/>
                          <a:cs typeface="Arial" charset="0"/>
                        </a:rPr>
                        <a:t>(0.94), group high resolution sea surface temperature dataset(0.89), </a:t>
                      </a:r>
                      <a:r>
                        <a:rPr lang="en-US" sz="1000" b="0" dirty="0" err="1">
                          <a:solidFill>
                            <a:srgbClr val="000000"/>
                          </a:solidFill>
                          <a:effectLst/>
                          <a:latin typeface="Calibri" charset="0"/>
                          <a:ea typeface="Times New Roman" charset="0"/>
                          <a:cs typeface="Arial" charset="0"/>
                        </a:rPr>
                        <a:t>ghrsst</a:t>
                      </a:r>
                      <a:r>
                        <a:rPr lang="en-US" sz="1000" b="0" dirty="0">
                          <a:solidFill>
                            <a:srgbClr val="000000"/>
                          </a:solidFill>
                          <a:effectLst/>
                          <a:latin typeface="Calibri" charset="0"/>
                          <a:ea typeface="Times New Roman" charset="0"/>
                          <a:cs typeface="Arial" charset="0"/>
                        </a:rPr>
                        <a:t>(0.87</a:t>
                      </a:r>
                      <a:r>
                        <a:rPr lang="en-US" sz="1000" b="0" dirty="0" smtClean="0">
                          <a:solidFill>
                            <a:srgbClr val="000000"/>
                          </a:solidFill>
                          <a:effectLst/>
                          <a:latin typeface="Calibri" charset="0"/>
                          <a:ea typeface="Times New Roman" charset="0"/>
                          <a:cs typeface="Arial" charset="0"/>
                        </a:rPr>
                        <a:t>)</a:t>
                      </a:r>
                      <a:endParaRPr lang="en-US" sz="1600" b="0" dirty="0">
                        <a:effectLst/>
                        <a:latin typeface="Times New Roman" charset="0"/>
                        <a:ea typeface="宋体" charset="-122"/>
                        <a:cs typeface="Arial" charset="0"/>
                      </a:endParaRPr>
                    </a:p>
                  </a:txBody>
                  <a:tcPr marL="68580" marR="68580" marT="0" marB="0" anchor="ctr"/>
                </a:tc>
                <a:tc>
                  <a:txBody>
                    <a:bodyPr/>
                    <a:lstStyle/>
                    <a:p>
                      <a:pPr marL="0" marR="0">
                        <a:lnSpc>
                          <a:spcPct val="200000"/>
                        </a:lnSpc>
                        <a:spcBef>
                          <a:spcPts val="0"/>
                        </a:spcBef>
                        <a:spcAft>
                          <a:spcPts val="0"/>
                        </a:spcAft>
                      </a:pPr>
                      <a:r>
                        <a:rPr lang="en-US" sz="1000" b="0" dirty="0" err="1">
                          <a:solidFill>
                            <a:srgbClr val="000000"/>
                          </a:solidFill>
                          <a:effectLst/>
                          <a:latin typeface="Calibri" charset="0"/>
                          <a:ea typeface="Times New Roman" charset="0"/>
                          <a:cs typeface="Arial" charset="0"/>
                        </a:rPr>
                        <a:t>sst</a:t>
                      </a:r>
                      <a:r>
                        <a:rPr lang="en-US" sz="1000" b="0" dirty="0">
                          <a:solidFill>
                            <a:srgbClr val="000000"/>
                          </a:solidFill>
                          <a:effectLst/>
                          <a:latin typeface="Calibri" charset="0"/>
                          <a:ea typeface="Times New Roman" charset="0"/>
                          <a:cs typeface="Arial" charset="0"/>
                        </a:rPr>
                        <a:t>(0.96), </a:t>
                      </a:r>
                      <a:r>
                        <a:rPr lang="en-US" sz="1000" b="0" dirty="0" err="1">
                          <a:solidFill>
                            <a:srgbClr val="000000"/>
                          </a:solidFill>
                          <a:effectLst/>
                          <a:latin typeface="Calibri" charset="0"/>
                          <a:ea typeface="Times New Roman" charset="0"/>
                          <a:cs typeface="Arial" charset="0"/>
                        </a:rPr>
                        <a:t>ghrsst</a:t>
                      </a:r>
                      <a:r>
                        <a:rPr lang="en-US" sz="1000" b="0" dirty="0">
                          <a:solidFill>
                            <a:srgbClr val="000000"/>
                          </a:solidFill>
                          <a:effectLst/>
                          <a:latin typeface="Calibri" charset="0"/>
                          <a:ea typeface="Times New Roman" charset="0"/>
                          <a:cs typeface="Arial" charset="0"/>
                        </a:rPr>
                        <a:t>(0.77), sea surface temperature(0.72), surface temperature(0.63), </a:t>
                      </a:r>
                      <a:r>
                        <a:rPr lang="en-US" sz="1000" b="0" dirty="0" err="1">
                          <a:solidFill>
                            <a:srgbClr val="000000"/>
                          </a:solidFill>
                          <a:effectLst/>
                          <a:latin typeface="Calibri" charset="0"/>
                          <a:ea typeface="Times New Roman" charset="0"/>
                          <a:cs typeface="Arial" charset="0"/>
                        </a:rPr>
                        <a:t>reynolds</a:t>
                      </a:r>
                      <a:r>
                        <a:rPr lang="en-US" sz="1000" b="0" dirty="0">
                          <a:solidFill>
                            <a:srgbClr val="000000"/>
                          </a:solidFill>
                          <a:effectLst/>
                          <a:latin typeface="Calibri" charset="0"/>
                          <a:ea typeface="Times New Roman" charset="0"/>
                          <a:cs typeface="Arial" charset="0"/>
                        </a:rPr>
                        <a:t>(0.58)</a:t>
                      </a:r>
                      <a:endParaRPr lang="en-US" sz="1600" b="0" dirty="0">
                        <a:effectLst/>
                        <a:latin typeface="Times New Roman" charset="0"/>
                        <a:ea typeface="宋体" charset="-122"/>
                        <a:cs typeface="Arial" charset="0"/>
                      </a:endParaRPr>
                    </a:p>
                  </a:txBody>
                  <a:tcPr marL="68580" marR="68580" marT="0" marB="0" anchor="ctr"/>
                </a:tc>
                <a:tc>
                  <a:txBody>
                    <a:bodyPr/>
                    <a:lstStyle/>
                    <a:p>
                      <a:pPr marL="0" marR="0">
                        <a:lnSpc>
                          <a:spcPct val="200000"/>
                        </a:lnSpc>
                        <a:spcBef>
                          <a:spcPts val="0"/>
                        </a:spcBef>
                        <a:spcAft>
                          <a:spcPts val="0"/>
                        </a:spcAft>
                      </a:pPr>
                      <a:r>
                        <a:rPr lang="en-US" sz="1000" b="0" dirty="0">
                          <a:solidFill>
                            <a:srgbClr val="000000"/>
                          </a:solidFill>
                          <a:effectLst/>
                          <a:latin typeface="Calibri" charset="0"/>
                          <a:ea typeface="Times New Roman" charset="0"/>
                          <a:cs typeface="Arial" charset="0"/>
                        </a:rPr>
                        <a:t>None</a:t>
                      </a:r>
                      <a:endParaRPr lang="en-US" sz="1600" b="0" dirty="0">
                        <a:effectLst/>
                        <a:latin typeface="Times New Roman" charset="0"/>
                        <a:ea typeface="宋体" charset="-122"/>
                        <a:cs typeface="Arial" charset="0"/>
                      </a:endParaRPr>
                    </a:p>
                  </a:txBody>
                  <a:tcPr marL="68580" marR="68580" marT="0" marB="0" anchor="ctr"/>
                </a:tc>
                <a:tc>
                  <a:txBody>
                    <a:bodyPr/>
                    <a:lstStyle/>
                    <a:p>
                      <a:pPr marL="0" marR="0">
                        <a:lnSpc>
                          <a:spcPct val="200000"/>
                        </a:lnSpc>
                        <a:spcBef>
                          <a:spcPts val="0"/>
                        </a:spcBef>
                        <a:spcAft>
                          <a:spcPts val="0"/>
                        </a:spcAft>
                      </a:pPr>
                      <a:r>
                        <a:rPr lang="en-US" sz="1000" b="0" dirty="0" err="1">
                          <a:solidFill>
                            <a:srgbClr val="000000"/>
                          </a:solidFill>
                          <a:effectLst/>
                          <a:latin typeface="Calibri" charset="0"/>
                          <a:ea typeface="Times New Roman" charset="0"/>
                          <a:cs typeface="Arial" charset="0"/>
                        </a:rPr>
                        <a:t>sst</a:t>
                      </a:r>
                      <a:r>
                        <a:rPr lang="en-US" sz="1000" b="0" dirty="0">
                          <a:solidFill>
                            <a:srgbClr val="000000"/>
                          </a:solidFill>
                          <a:effectLst/>
                          <a:latin typeface="Calibri" charset="0"/>
                          <a:ea typeface="Times New Roman" charset="0"/>
                          <a:cs typeface="Arial" charset="0"/>
                        </a:rPr>
                        <a:t>(1.0), sea surface temperature(1.0), </a:t>
                      </a:r>
                      <a:r>
                        <a:rPr lang="en-US" sz="1000" b="0" dirty="0" err="1">
                          <a:solidFill>
                            <a:srgbClr val="000000"/>
                          </a:solidFill>
                          <a:effectLst/>
                          <a:latin typeface="Calibri" charset="0"/>
                          <a:ea typeface="Times New Roman" charset="0"/>
                          <a:cs typeface="Arial" charset="0"/>
                        </a:rPr>
                        <a:t>ghrsst</a:t>
                      </a:r>
                      <a:r>
                        <a:rPr lang="en-US" sz="1000" b="0" dirty="0">
                          <a:solidFill>
                            <a:srgbClr val="000000"/>
                          </a:solidFill>
                          <a:effectLst/>
                          <a:latin typeface="Calibri" charset="0"/>
                          <a:ea typeface="Times New Roman" charset="0"/>
                          <a:cs typeface="Arial" charset="0"/>
                        </a:rPr>
                        <a:t>(1.0), group high resolution sea surface temperature dataset(0.99), </a:t>
                      </a:r>
                      <a:r>
                        <a:rPr lang="en-US" sz="1000" b="0" dirty="0" err="1">
                          <a:solidFill>
                            <a:srgbClr val="000000"/>
                          </a:solidFill>
                          <a:effectLst/>
                          <a:latin typeface="Calibri" charset="0"/>
                          <a:ea typeface="Times New Roman" charset="0"/>
                          <a:cs typeface="Arial" charset="0"/>
                        </a:rPr>
                        <a:t>reynolds</a:t>
                      </a:r>
                      <a:r>
                        <a:rPr lang="en-US" sz="1000" b="0" dirty="0">
                          <a:solidFill>
                            <a:srgbClr val="000000"/>
                          </a:solidFill>
                          <a:effectLst/>
                          <a:latin typeface="Calibri" charset="0"/>
                          <a:ea typeface="Times New Roman" charset="0"/>
                          <a:cs typeface="Arial" charset="0"/>
                        </a:rPr>
                        <a:t> sea surface temperature(0.74)</a:t>
                      </a:r>
                      <a:endParaRPr lang="en-US" sz="1600" b="0" dirty="0">
                        <a:effectLst/>
                        <a:latin typeface="Times New Roman" charset="0"/>
                        <a:ea typeface="宋体" charset="-122"/>
                        <a:cs typeface="Arial" charset="0"/>
                      </a:endParaRPr>
                    </a:p>
                  </a:txBody>
                  <a:tcPr marL="68580" marR="68580" marT="0" marB="0" anchor="ctr"/>
                </a:tc>
                <a:extLst>
                  <a:ext uri="{0D108BD9-81ED-4DB2-BD59-A6C34878D82A}">
                    <a16:rowId xmlns="" xmlns:a16="http://schemas.microsoft.com/office/drawing/2014/main" val="10001"/>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758509914"/>
              </p:ext>
            </p:extLst>
          </p:nvPr>
        </p:nvGraphicFramePr>
        <p:xfrm>
          <a:off x="2133600" y="3105150"/>
          <a:ext cx="4648200" cy="1905000"/>
        </p:xfrm>
        <a:graphic>
          <a:graphicData uri="http://schemas.openxmlformats.org/drawingml/2006/table">
            <a:tbl>
              <a:tblPr firstRow="1" firstCol="1" bandRow="1">
                <a:tableStyleId>{3B4B98B0-60AC-42C2-AFA5-B58CD77FA1E5}</a:tableStyleId>
              </a:tblPr>
              <a:tblGrid>
                <a:gridCol w="2858557">
                  <a:extLst>
                    <a:ext uri="{9D8B030D-6E8A-4147-A177-3AD203B41FA5}">
                      <a16:colId xmlns="" xmlns:a16="http://schemas.microsoft.com/office/drawing/2014/main" val="20000"/>
                    </a:ext>
                  </a:extLst>
                </a:gridCol>
                <a:gridCol w="1789643">
                  <a:extLst>
                    <a:ext uri="{9D8B030D-6E8A-4147-A177-3AD203B41FA5}">
                      <a16:colId xmlns="" xmlns:a16="http://schemas.microsoft.com/office/drawing/2014/main" val="20001"/>
                    </a:ext>
                  </a:extLst>
                </a:gridCol>
              </a:tblGrid>
              <a:tr h="476250">
                <a:tc>
                  <a:txBody>
                    <a:bodyPr/>
                    <a:lstStyle/>
                    <a:p>
                      <a:pPr algn="ctr">
                        <a:lnSpc>
                          <a:spcPct val="107000"/>
                        </a:lnSpc>
                        <a:spcAft>
                          <a:spcPts val="0"/>
                        </a:spcAft>
                      </a:pPr>
                      <a:r>
                        <a:rPr lang="en-US" sz="1200" dirty="0">
                          <a:effectLst/>
                        </a:rPr>
                        <a:t>Sample group</a:t>
                      </a:r>
                      <a:endParaRPr lang="en-US" sz="1200" dirty="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tc>
                  <a:txBody>
                    <a:bodyPr/>
                    <a:lstStyle/>
                    <a:p>
                      <a:pPr algn="ctr">
                        <a:lnSpc>
                          <a:spcPct val="107000"/>
                        </a:lnSpc>
                        <a:spcAft>
                          <a:spcPts val="0"/>
                        </a:spcAft>
                      </a:pPr>
                      <a:r>
                        <a:rPr lang="en-US" sz="1200" dirty="0">
                          <a:effectLst/>
                        </a:rPr>
                        <a:t>Overall accuracy</a:t>
                      </a:r>
                      <a:endParaRPr lang="en-US" sz="1200" dirty="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extLst>
                  <a:ext uri="{0D108BD9-81ED-4DB2-BD59-A6C34878D82A}">
                    <a16:rowId xmlns="" xmlns:a16="http://schemas.microsoft.com/office/drawing/2014/main" val="10000"/>
                  </a:ext>
                </a:extLst>
              </a:tr>
              <a:tr h="476250">
                <a:tc>
                  <a:txBody>
                    <a:bodyPr/>
                    <a:lstStyle/>
                    <a:p>
                      <a:pPr algn="ctr">
                        <a:lnSpc>
                          <a:spcPct val="107000"/>
                        </a:lnSpc>
                        <a:spcAft>
                          <a:spcPts val="0"/>
                        </a:spcAft>
                      </a:pPr>
                      <a:r>
                        <a:rPr lang="en-US" sz="1200" dirty="0">
                          <a:effectLst/>
                        </a:rPr>
                        <a:t>Most popular 10 queries</a:t>
                      </a:r>
                      <a:endParaRPr lang="en-US" sz="1200" dirty="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tc>
                  <a:txBody>
                    <a:bodyPr/>
                    <a:lstStyle/>
                    <a:p>
                      <a:pPr algn="ctr">
                        <a:lnSpc>
                          <a:spcPct val="107000"/>
                        </a:lnSpc>
                        <a:spcAft>
                          <a:spcPts val="0"/>
                        </a:spcAft>
                      </a:pPr>
                      <a:r>
                        <a:rPr lang="en-US" sz="1200" dirty="0" smtClean="0">
                          <a:effectLst/>
                        </a:rPr>
                        <a:t>88%</a:t>
                      </a:r>
                      <a:endParaRPr lang="en-US" sz="1200" dirty="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extLst>
                  <a:ext uri="{0D108BD9-81ED-4DB2-BD59-A6C34878D82A}">
                    <a16:rowId xmlns="" xmlns:a16="http://schemas.microsoft.com/office/drawing/2014/main" val="10001"/>
                  </a:ext>
                </a:extLst>
              </a:tr>
              <a:tr h="476250">
                <a:tc>
                  <a:txBody>
                    <a:bodyPr/>
                    <a:lstStyle/>
                    <a:p>
                      <a:pPr algn="ctr">
                        <a:lnSpc>
                          <a:spcPct val="107000"/>
                        </a:lnSpc>
                        <a:spcAft>
                          <a:spcPts val="0"/>
                        </a:spcAft>
                      </a:pPr>
                      <a:r>
                        <a:rPr lang="en-US" sz="1200" dirty="0">
                          <a:effectLst/>
                        </a:rPr>
                        <a:t>Least popular 10 queries</a:t>
                      </a:r>
                      <a:endParaRPr lang="en-US" sz="1200" dirty="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tc>
                  <a:txBody>
                    <a:bodyPr/>
                    <a:lstStyle/>
                    <a:p>
                      <a:pPr algn="ctr">
                        <a:lnSpc>
                          <a:spcPct val="107000"/>
                        </a:lnSpc>
                        <a:spcAft>
                          <a:spcPts val="0"/>
                        </a:spcAft>
                      </a:pPr>
                      <a:r>
                        <a:rPr lang="en-US" sz="1200" dirty="0" smtClean="0">
                          <a:effectLst/>
                        </a:rPr>
                        <a:t>61%</a:t>
                      </a:r>
                      <a:endParaRPr lang="en-US" sz="1200" dirty="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extLst>
                  <a:ext uri="{0D108BD9-81ED-4DB2-BD59-A6C34878D82A}">
                    <a16:rowId xmlns="" xmlns:a16="http://schemas.microsoft.com/office/drawing/2014/main" val="10002"/>
                  </a:ext>
                </a:extLst>
              </a:tr>
              <a:tr h="476250">
                <a:tc>
                  <a:txBody>
                    <a:bodyPr/>
                    <a:lstStyle/>
                    <a:p>
                      <a:pPr algn="ctr">
                        <a:lnSpc>
                          <a:spcPct val="107000"/>
                        </a:lnSpc>
                        <a:spcAft>
                          <a:spcPts val="0"/>
                        </a:spcAft>
                      </a:pPr>
                      <a:r>
                        <a:rPr lang="en-US" sz="1200">
                          <a:effectLst/>
                        </a:rPr>
                        <a:t>Randomly selected 10 queries</a:t>
                      </a:r>
                      <a:endParaRPr lang="en-US" sz="120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tc>
                  <a:txBody>
                    <a:bodyPr/>
                    <a:lstStyle/>
                    <a:p>
                      <a:pPr algn="ctr">
                        <a:lnSpc>
                          <a:spcPct val="107000"/>
                        </a:lnSpc>
                        <a:spcAft>
                          <a:spcPts val="0"/>
                        </a:spcAft>
                      </a:pPr>
                      <a:r>
                        <a:rPr lang="en-US" sz="1200" dirty="0" smtClean="0">
                          <a:effectLst/>
                        </a:rPr>
                        <a:t>83%</a:t>
                      </a:r>
                      <a:endParaRPr lang="en-US" sz="1200" dirty="0">
                        <a:effectLst/>
                        <a:latin typeface="Calibri" panose="020F0502020204030204" pitchFamily="34" charset="0"/>
                        <a:ea typeface="SimSun" panose="02010600030101010101" pitchFamily="2" charset="-122"/>
                        <a:cs typeface="Times New Roman" panose="02020603050405020304" pitchFamily="18" charset="0"/>
                      </a:endParaRPr>
                    </a:p>
                  </a:txBody>
                  <a:tcPr marL="51435" marR="51435" marT="0" marB="0" anchor="ctr"/>
                </a:tc>
                <a:extLst>
                  <a:ext uri="{0D108BD9-81ED-4DB2-BD59-A6C34878D82A}">
                    <a16:rowId xmlns="" xmlns:a16="http://schemas.microsoft.com/office/drawing/2014/main" val="10003"/>
                  </a:ext>
                </a:extLst>
              </a:tr>
            </a:tbl>
          </a:graphicData>
        </a:graphic>
      </p:graphicFrame>
      <p:sp>
        <p:nvSpPr>
          <p:cNvPr id="3" name="TextBox 2"/>
          <p:cNvSpPr txBox="1"/>
          <p:nvPr/>
        </p:nvSpPr>
        <p:spPr>
          <a:xfrm>
            <a:off x="7086600" y="3714750"/>
            <a:ext cx="1295400" cy="584775"/>
          </a:xfrm>
          <a:prstGeom prst="rect">
            <a:avLst/>
          </a:prstGeom>
          <a:noFill/>
        </p:spPr>
        <p:txBody>
          <a:bodyPr wrap="square" rtlCol="0">
            <a:spAutoFit/>
          </a:bodyPr>
          <a:lstStyle/>
          <a:p>
            <a:r>
              <a:rPr lang="en-US" dirty="0" smtClean="0"/>
              <a:t>By domain experts</a:t>
            </a:r>
            <a:endParaRPr lang="en-US" dirty="0"/>
          </a:p>
        </p:txBody>
      </p:sp>
    </p:spTree>
    <p:extLst>
      <p:ext uri="{BB962C8B-B14F-4D97-AF65-F5344CB8AC3E}">
        <p14:creationId xmlns:p14="http://schemas.microsoft.com/office/powerpoint/2010/main" val="1726564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914400" y="742950"/>
            <a:ext cx="6553200" cy="4400550"/>
          </a:xfrm>
          <a:prstGeom prst="rect">
            <a:avLst/>
          </a:prstGeom>
        </p:spPr>
      </p:pic>
      <p:sp>
        <p:nvSpPr>
          <p:cNvPr id="2" name="Content Placeholder 1"/>
          <p:cNvSpPr>
            <a:spLocks noGrp="1"/>
          </p:cNvSpPr>
          <p:nvPr>
            <p:ph idx="1"/>
          </p:nvPr>
        </p:nvSpPr>
        <p:spPr>
          <a:xfrm>
            <a:off x="454407" y="819150"/>
            <a:ext cx="8229600" cy="3394473"/>
          </a:xfrm>
        </p:spPr>
        <p:txBody>
          <a:bodyPr/>
          <a:lstStyle/>
          <a:p>
            <a:r>
              <a:rPr lang="en-US" altLang="zh-CN" dirty="0"/>
              <a:t>Query suggestion</a:t>
            </a:r>
          </a:p>
          <a:p>
            <a:r>
              <a:rPr lang="en-US" altLang="zh-CN" dirty="0"/>
              <a:t>Query modification</a:t>
            </a:r>
            <a:endParaRPr lang="zh-CN" altLang="en-US" dirty="0"/>
          </a:p>
        </p:txBody>
      </p:sp>
      <p:sp>
        <p:nvSpPr>
          <p:cNvPr id="3" name="Title 2"/>
          <p:cNvSpPr>
            <a:spLocks noGrp="1"/>
          </p:cNvSpPr>
          <p:nvPr>
            <p:ph type="title"/>
          </p:nvPr>
        </p:nvSpPr>
        <p:spPr>
          <a:xfrm>
            <a:off x="454407" y="-16262"/>
            <a:ext cx="8229600" cy="857250"/>
          </a:xfrm>
        </p:spPr>
        <p:txBody>
          <a:bodyPr/>
          <a:lstStyle/>
          <a:p>
            <a:r>
              <a:rPr lang="en-US" altLang="zh-CN" dirty="0" smtClean="0"/>
              <a:t>What </a:t>
            </a:r>
            <a:r>
              <a:rPr lang="en-US" altLang="zh-CN" dirty="0"/>
              <a:t>can we use </a:t>
            </a:r>
            <a:r>
              <a:rPr lang="en-US" altLang="zh-CN" dirty="0" smtClean="0"/>
              <a:t>it for?</a:t>
            </a:r>
            <a:endParaRPr lang="zh-CN" altLang="en-US" dirty="0"/>
          </a:p>
        </p:txBody>
      </p:sp>
    </p:spTree>
    <p:extLst>
      <p:ext uri="{BB962C8B-B14F-4D97-AF65-F5344CB8AC3E}">
        <p14:creationId xmlns:p14="http://schemas.microsoft.com/office/powerpoint/2010/main" val="334111397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071308"/>
            <a:ext cx="8229600" cy="3394473"/>
          </a:xfrm>
        </p:spPr>
        <p:txBody>
          <a:bodyPr>
            <a:normAutofit fontScale="77500" lnSpcReduction="20000"/>
          </a:bodyPr>
          <a:lstStyle/>
          <a:p>
            <a:r>
              <a:rPr lang="en-US" altLang="zh-CN" dirty="0"/>
              <a:t>Can be used to discover domain-specific semantic relationships</a:t>
            </a:r>
          </a:p>
          <a:p>
            <a:endParaRPr lang="en-US" altLang="zh-CN" dirty="0"/>
          </a:p>
          <a:p>
            <a:r>
              <a:rPr lang="en-US" altLang="zh-CN" dirty="0"/>
              <a:t>Can be updated periodically as user behavior changes</a:t>
            </a:r>
          </a:p>
          <a:p>
            <a:endParaRPr lang="en-US" altLang="zh-CN" dirty="0"/>
          </a:p>
          <a:p>
            <a:r>
              <a:rPr lang="en-US" altLang="zh-CN" dirty="0" smtClean="0"/>
              <a:t>Existing ontology </a:t>
            </a:r>
            <a:r>
              <a:rPr lang="en-US" altLang="zh-CN" dirty="0"/>
              <a:t>is a </a:t>
            </a:r>
            <a:r>
              <a:rPr lang="en-US" altLang="zh-CN" dirty="0" smtClean="0"/>
              <a:t>just supplement</a:t>
            </a:r>
            <a:r>
              <a:rPr lang="en-US" altLang="zh-CN" dirty="0"/>
              <a:t>, not a requirement</a:t>
            </a:r>
          </a:p>
          <a:p>
            <a:endParaRPr lang="en-US" altLang="zh-CN" dirty="0"/>
          </a:p>
          <a:p>
            <a:r>
              <a:rPr lang="en-US" altLang="zh-CN" dirty="0"/>
              <a:t>It is an automatic </a:t>
            </a:r>
            <a:r>
              <a:rPr lang="en-US" altLang="zh-CN" dirty="0" smtClean="0"/>
              <a:t>approach, and involves </a:t>
            </a:r>
            <a:r>
              <a:rPr lang="en-US" altLang="zh-CN" dirty="0"/>
              <a:t>certain </a:t>
            </a:r>
            <a:r>
              <a:rPr lang="en-US" altLang="zh-CN" dirty="0" smtClean="0"/>
              <a:t>level of noise</a:t>
            </a:r>
            <a:endParaRPr lang="en-US" altLang="zh-CN" dirty="0"/>
          </a:p>
          <a:p>
            <a:endParaRPr lang="en-US" altLang="zh-CN" dirty="0"/>
          </a:p>
          <a:p>
            <a:r>
              <a:rPr lang="en-US" altLang="zh-CN" dirty="0"/>
              <a:t>The result is </a:t>
            </a:r>
            <a:r>
              <a:rPr lang="en-US" altLang="zh-CN" dirty="0" smtClean="0"/>
              <a:t>reasonable and </a:t>
            </a:r>
            <a:r>
              <a:rPr lang="en-US" altLang="zh-CN" dirty="0"/>
              <a:t>more importantly saves huge amount of time from </a:t>
            </a:r>
            <a:r>
              <a:rPr lang="en-US" altLang="zh-CN" dirty="0" smtClean="0"/>
              <a:t>manually creating ontology</a:t>
            </a:r>
            <a:endParaRPr lang="en-US" altLang="zh-CN" dirty="0"/>
          </a:p>
          <a:p>
            <a:endParaRPr lang="en-US" altLang="zh-CN" dirty="0"/>
          </a:p>
          <a:p>
            <a:endParaRPr lang="zh-CN" altLang="en-US" dirty="0"/>
          </a:p>
        </p:txBody>
      </p:sp>
      <p:sp>
        <p:nvSpPr>
          <p:cNvPr id="3" name="Title 2"/>
          <p:cNvSpPr>
            <a:spLocks noGrp="1"/>
          </p:cNvSpPr>
          <p:nvPr>
            <p:ph type="title"/>
          </p:nvPr>
        </p:nvSpPr>
        <p:spPr/>
        <p:txBody>
          <a:bodyPr/>
          <a:lstStyle/>
          <a:p>
            <a:r>
              <a:rPr lang="en-US" altLang="zh-CN" dirty="0"/>
              <a:t>Conclusion</a:t>
            </a:r>
            <a:endParaRPr lang="zh-CN" altLang="en-US" dirty="0"/>
          </a:p>
        </p:txBody>
      </p:sp>
    </p:spTree>
    <p:extLst>
      <p:ext uri="{BB962C8B-B14F-4D97-AF65-F5344CB8AC3E}">
        <p14:creationId xmlns:p14="http://schemas.microsoft.com/office/powerpoint/2010/main" val="28073471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23950"/>
            <a:ext cx="8229600" cy="3394473"/>
          </a:xfrm>
        </p:spPr>
        <p:txBody>
          <a:bodyPr>
            <a:normAutofit/>
          </a:bodyPr>
          <a:lstStyle/>
          <a:p>
            <a:r>
              <a:rPr lang="en-US" altLang="zh-CN" dirty="0"/>
              <a:t>Traditional search engines (Keyword-based matching)</a:t>
            </a:r>
          </a:p>
          <a:p>
            <a:pPr lvl="1"/>
            <a:r>
              <a:rPr lang="en-US" altLang="zh-CN" dirty="0"/>
              <a:t>User query: </a:t>
            </a:r>
            <a:r>
              <a:rPr lang="en-US" altLang="zh-CN" i="1" dirty="0">
                <a:solidFill>
                  <a:schemeClr val="accent6">
                    <a:lumMod val="75000"/>
                  </a:schemeClr>
                </a:solidFill>
              </a:rPr>
              <a:t>sea surface temperature</a:t>
            </a:r>
          </a:p>
          <a:p>
            <a:pPr lvl="1"/>
            <a:r>
              <a:rPr lang="en-US" altLang="zh-CN" dirty="0"/>
              <a:t>Final query: </a:t>
            </a:r>
            <a:r>
              <a:rPr lang="en-US" altLang="zh-CN" i="1" dirty="0">
                <a:solidFill>
                  <a:schemeClr val="accent6">
                    <a:lumMod val="75000"/>
                  </a:schemeClr>
                </a:solidFill>
              </a:rPr>
              <a:t>sea</a:t>
            </a:r>
            <a:r>
              <a:rPr lang="en-US" altLang="zh-CN" dirty="0"/>
              <a:t> AND </a:t>
            </a:r>
            <a:r>
              <a:rPr lang="en-US" altLang="zh-CN" i="1" dirty="0">
                <a:solidFill>
                  <a:srgbClr val="00B0F0"/>
                </a:solidFill>
              </a:rPr>
              <a:t>surface</a:t>
            </a:r>
            <a:r>
              <a:rPr lang="en-US" altLang="zh-CN" dirty="0"/>
              <a:t> AND </a:t>
            </a:r>
            <a:r>
              <a:rPr lang="en-US" altLang="zh-CN" i="1" dirty="0">
                <a:solidFill>
                  <a:srgbClr val="92D050"/>
                </a:solidFill>
              </a:rPr>
              <a:t>temperature</a:t>
            </a:r>
          </a:p>
          <a:p>
            <a:pPr lvl="1"/>
            <a:endParaRPr lang="en-US" altLang="zh-CN" dirty="0"/>
          </a:p>
          <a:p>
            <a:r>
              <a:rPr lang="en-US" altLang="zh-CN" dirty="0"/>
              <a:t>The real intent of </a:t>
            </a:r>
            <a:r>
              <a:rPr lang="en-US" altLang="zh-CN" dirty="0" smtClean="0"/>
              <a:t>user</a:t>
            </a:r>
            <a:endParaRPr lang="en-US" altLang="zh-CN" dirty="0"/>
          </a:p>
          <a:p>
            <a:pPr lvl="1"/>
            <a:r>
              <a:rPr lang="en-US" altLang="zh-CN" i="1" dirty="0"/>
              <a:t> </a:t>
            </a:r>
            <a:r>
              <a:rPr lang="en-US" altLang="zh-CN" i="1" dirty="0">
                <a:solidFill>
                  <a:schemeClr val="accent6">
                    <a:lumMod val="75000"/>
                  </a:schemeClr>
                </a:solidFill>
              </a:rPr>
              <a:t>“sea surface temperature” </a:t>
            </a:r>
            <a:r>
              <a:rPr lang="en-US" altLang="zh-CN" dirty="0"/>
              <a:t>OR </a:t>
            </a:r>
            <a:r>
              <a:rPr lang="en-US" altLang="zh-CN" dirty="0">
                <a:solidFill>
                  <a:srgbClr val="00B0F0"/>
                </a:solidFill>
              </a:rPr>
              <a:t>“</a:t>
            </a:r>
            <a:r>
              <a:rPr lang="en-US" altLang="zh-CN" i="1" dirty="0" err="1">
                <a:solidFill>
                  <a:srgbClr val="00B0F0"/>
                </a:solidFill>
              </a:rPr>
              <a:t>sst</a:t>
            </a:r>
            <a:r>
              <a:rPr lang="en-US" altLang="zh-CN" i="1" dirty="0">
                <a:solidFill>
                  <a:srgbClr val="00B0F0"/>
                </a:solidFill>
              </a:rPr>
              <a:t>”</a:t>
            </a:r>
            <a:r>
              <a:rPr lang="en-US" altLang="zh-CN" dirty="0"/>
              <a:t> OR </a:t>
            </a:r>
            <a:r>
              <a:rPr lang="en-US" altLang="zh-CN" dirty="0">
                <a:solidFill>
                  <a:srgbClr val="92D050"/>
                </a:solidFill>
              </a:rPr>
              <a:t>“</a:t>
            </a:r>
            <a:r>
              <a:rPr lang="en-US" altLang="zh-CN" i="1" dirty="0" err="1">
                <a:solidFill>
                  <a:srgbClr val="92D050"/>
                </a:solidFill>
              </a:rPr>
              <a:t>ghrsst</a:t>
            </a:r>
            <a:r>
              <a:rPr lang="en-US" altLang="zh-CN" i="1" dirty="0">
                <a:solidFill>
                  <a:srgbClr val="92D050"/>
                </a:solidFill>
              </a:rPr>
              <a:t>”</a:t>
            </a:r>
            <a:r>
              <a:rPr lang="en-US" altLang="zh-CN" dirty="0">
                <a:solidFill>
                  <a:srgbClr val="92D050"/>
                </a:solidFill>
              </a:rPr>
              <a:t> </a:t>
            </a:r>
            <a:r>
              <a:rPr lang="en-US" altLang="zh-CN" dirty="0"/>
              <a:t>OR …</a:t>
            </a:r>
          </a:p>
          <a:p>
            <a:endParaRPr lang="en-US" altLang="zh-CN" dirty="0"/>
          </a:p>
          <a:p>
            <a:endParaRPr lang="en-US" altLang="zh-CN" dirty="0"/>
          </a:p>
          <a:p>
            <a:endParaRPr lang="zh-CN" altLang="en-US" dirty="0"/>
          </a:p>
        </p:txBody>
      </p:sp>
      <p:sp>
        <p:nvSpPr>
          <p:cNvPr id="3" name="Title 2"/>
          <p:cNvSpPr>
            <a:spLocks noGrp="1"/>
          </p:cNvSpPr>
          <p:nvPr>
            <p:ph type="title"/>
          </p:nvPr>
        </p:nvSpPr>
        <p:spPr/>
        <p:txBody>
          <a:bodyPr/>
          <a:lstStyle/>
          <a:p>
            <a:r>
              <a:rPr lang="en-US" altLang="zh-CN" dirty="0"/>
              <a:t>Background</a:t>
            </a:r>
            <a:endParaRPr lang="zh-CN" altLang="en-US" dirty="0"/>
          </a:p>
        </p:txBody>
      </p:sp>
    </p:spTree>
    <p:extLst>
      <p:ext uri="{BB962C8B-B14F-4D97-AF65-F5344CB8AC3E}">
        <p14:creationId xmlns:p14="http://schemas.microsoft.com/office/powerpoint/2010/main" val="19306457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CN" dirty="0"/>
              <a:t>Resources</a:t>
            </a:r>
            <a:endParaRPr lang="zh-CN" altLang="en-US" dirty="0"/>
          </a:p>
        </p:txBody>
      </p:sp>
      <p:sp>
        <p:nvSpPr>
          <p:cNvPr id="5" name="Content Placeholder 1"/>
          <p:cNvSpPr>
            <a:spLocks noGrp="1"/>
          </p:cNvSpPr>
          <p:nvPr>
            <p:ph idx="1"/>
          </p:nvPr>
        </p:nvSpPr>
        <p:spPr>
          <a:xfrm>
            <a:off x="457200" y="895350"/>
            <a:ext cx="8229600" cy="3862642"/>
          </a:xfrm>
        </p:spPr>
        <p:txBody>
          <a:bodyPr>
            <a:noAutofit/>
          </a:bodyPr>
          <a:lstStyle/>
          <a:p>
            <a:r>
              <a:rPr lang="en-US" altLang="zh-CN" sz="1800" dirty="0"/>
              <a:t>Part of the MUDROD project</a:t>
            </a:r>
          </a:p>
          <a:p>
            <a:endParaRPr lang="en-US" altLang="zh-CN" sz="1600" dirty="0"/>
          </a:p>
          <a:p>
            <a:r>
              <a:rPr lang="en-US" altLang="zh-CN" sz="1800" dirty="0"/>
              <a:t>Related papers</a:t>
            </a:r>
          </a:p>
          <a:p>
            <a:r>
              <a:rPr lang="en-US" altLang="zh-CN" sz="1400" dirty="0"/>
              <a:t>Jiang, Y., Y. Li, C. Yang, E. M. Armstrong, T. Huang &amp; D. </a:t>
            </a:r>
            <a:r>
              <a:rPr lang="en-US" altLang="zh-CN" sz="1400" dirty="0" err="1"/>
              <a:t>Moroni</a:t>
            </a:r>
            <a:r>
              <a:rPr lang="en-US" altLang="zh-CN" sz="1400" dirty="0"/>
              <a:t> (2016) Reconstructing Sessions from Data Discovery and Access Logs to Build a Semantic Knowledge Base for Improving Data Discovery. ISPRS International Journal of Geo-Information, 5, 54. </a:t>
            </a:r>
            <a:endParaRPr lang="en-US" altLang="zh-CN" sz="1400" dirty="0" smtClean="0"/>
          </a:p>
          <a:p>
            <a:r>
              <a:rPr lang="en-US" altLang="zh-CN" sz="1400" dirty="0"/>
              <a:t>Y. Li, Jiang, Y., C. Yang, K. Liu, E. M. Armstrong, T. Huang &amp; D. </a:t>
            </a:r>
            <a:r>
              <a:rPr lang="en-US" altLang="zh-CN" sz="1400" dirty="0" err="1"/>
              <a:t>Moroni</a:t>
            </a:r>
            <a:r>
              <a:rPr lang="en-US" altLang="zh-CN" sz="1400" dirty="0"/>
              <a:t> (2016) Leverage cloud computing to improve data access log mining. IEEE Oceans 2016</a:t>
            </a:r>
            <a:r>
              <a:rPr lang="en-US" altLang="zh-CN" sz="1400" dirty="0" smtClean="0"/>
              <a:t>.</a:t>
            </a:r>
            <a:endParaRPr lang="en-US" altLang="zh-CN" sz="1400" dirty="0"/>
          </a:p>
          <a:p>
            <a:r>
              <a:rPr lang="en-US" altLang="zh-CN" sz="1400" dirty="0"/>
              <a:t>Jiang, Y., Y. Li, C. Yang, K. Liu, E. M. Armstrong, T. Huang &amp; D. </a:t>
            </a:r>
            <a:r>
              <a:rPr lang="en-US" altLang="zh-CN" sz="1400" dirty="0" err="1"/>
              <a:t>Moroni</a:t>
            </a:r>
            <a:r>
              <a:rPr lang="en-US" altLang="zh-CN" sz="1400" dirty="0"/>
              <a:t> (2016) A Comprehensive Approach to Determining the Linkage Weights among Geospatial Vocabularies - An Example with Oceanographic Data Discovery. International Journal of Geographical Information Science </a:t>
            </a:r>
            <a:r>
              <a:rPr lang="en-US" altLang="zh-CN" sz="1400" dirty="0" smtClean="0"/>
              <a:t>(under review)</a:t>
            </a:r>
          </a:p>
          <a:p>
            <a:r>
              <a:rPr lang="en-US" altLang="zh-CN" sz="1400" dirty="0" smtClean="0"/>
              <a:t>Jiang</a:t>
            </a:r>
            <a:r>
              <a:rPr lang="en-US" altLang="zh-CN" sz="1400" dirty="0"/>
              <a:t>, Y., Y. Li, C. Yang, K. Liu, E. M. Armstrong, T. Huang, D. </a:t>
            </a:r>
            <a:r>
              <a:rPr lang="en-US" altLang="zh-CN" sz="1400" dirty="0" err="1"/>
              <a:t>Moroni</a:t>
            </a:r>
            <a:r>
              <a:rPr lang="en-US" altLang="zh-CN" sz="1400" dirty="0"/>
              <a:t> &amp; L. </a:t>
            </a:r>
            <a:r>
              <a:rPr lang="en-US" altLang="zh-CN" sz="1400" dirty="0" err="1"/>
              <a:t>Mcgibbney</a:t>
            </a:r>
            <a:r>
              <a:rPr lang="en-US" altLang="zh-CN" sz="1400" dirty="0"/>
              <a:t> (2016) Towards intelligent geospatial discovery: a machine learning ranking framework. Remote </a:t>
            </a:r>
            <a:r>
              <a:rPr lang="en-US" altLang="zh-CN" sz="1400" dirty="0" err="1"/>
              <a:t>Sensning</a:t>
            </a:r>
            <a:r>
              <a:rPr lang="en-US" altLang="zh-CN" sz="1400" dirty="0"/>
              <a:t> (under review)</a:t>
            </a:r>
          </a:p>
          <a:p>
            <a:endParaRPr lang="en-US" altLang="zh-CN" sz="1600" dirty="0"/>
          </a:p>
          <a:p>
            <a:r>
              <a:rPr lang="en-US" altLang="zh-CN" sz="1800" dirty="0"/>
              <a:t>Available on GitHub: </a:t>
            </a:r>
            <a:r>
              <a:rPr lang="en-US" altLang="zh-CN" sz="1800" dirty="0">
                <a:hlinkClick r:id="rId2"/>
              </a:rPr>
              <a:t>https://github.com/mudrod/mudrod</a:t>
            </a:r>
            <a:r>
              <a:rPr lang="en-US" altLang="zh-CN" sz="1800" dirty="0"/>
              <a:t> </a:t>
            </a:r>
          </a:p>
        </p:txBody>
      </p:sp>
    </p:spTree>
    <p:extLst>
      <p:ext uri="{BB962C8B-B14F-4D97-AF65-F5344CB8AC3E}">
        <p14:creationId xmlns:p14="http://schemas.microsoft.com/office/powerpoint/2010/main" val="35800091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971550"/>
            <a:ext cx="8229600" cy="3394473"/>
          </a:xfrm>
        </p:spPr>
        <p:txBody>
          <a:bodyPr/>
          <a:lstStyle/>
          <a:p>
            <a:r>
              <a:rPr lang="en-US" altLang="zh-CN" dirty="0">
                <a:hlinkClick r:id="rId2"/>
              </a:rPr>
              <a:t>http://199.26.254.164:8080/mudrod-service/</a:t>
            </a:r>
            <a:r>
              <a:rPr lang="en-US" altLang="zh-CN" dirty="0"/>
              <a:t> </a:t>
            </a:r>
            <a:endParaRPr lang="zh-CN" altLang="en-US" dirty="0"/>
          </a:p>
        </p:txBody>
      </p:sp>
      <p:sp>
        <p:nvSpPr>
          <p:cNvPr id="3" name="Title 2"/>
          <p:cNvSpPr>
            <a:spLocks noGrp="1"/>
          </p:cNvSpPr>
          <p:nvPr>
            <p:ph type="title"/>
          </p:nvPr>
        </p:nvSpPr>
        <p:spPr/>
        <p:txBody>
          <a:bodyPr/>
          <a:lstStyle/>
          <a:p>
            <a:r>
              <a:rPr lang="en-US" altLang="zh-CN" dirty="0"/>
              <a:t>Demo</a:t>
            </a:r>
            <a:endParaRPr lang="zh-CN" altLang="en-US" dirty="0"/>
          </a:p>
        </p:txBody>
      </p:sp>
      <p:pic>
        <p:nvPicPr>
          <p:cNvPr id="4" name="Picture 3"/>
          <p:cNvPicPr>
            <a:picLocks noChangeAspect="1"/>
          </p:cNvPicPr>
          <p:nvPr/>
        </p:nvPicPr>
        <p:blipFill>
          <a:blip r:embed="rId3"/>
          <a:stretch>
            <a:fillRect/>
          </a:stretch>
        </p:blipFill>
        <p:spPr>
          <a:xfrm>
            <a:off x="914400" y="1504950"/>
            <a:ext cx="6786620" cy="3352800"/>
          </a:xfrm>
          <a:prstGeom prst="rect">
            <a:avLst/>
          </a:prstGeom>
        </p:spPr>
      </p:pic>
    </p:spTree>
    <p:extLst>
      <p:ext uri="{BB962C8B-B14F-4D97-AF65-F5344CB8AC3E}">
        <p14:creationId xmlns:p14="http://schemas.microsoft.com/office/powerpoint/2010/main" val="12383472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txBox="1">
            <a:spLocks noGrp="1"/>
          </p:cNvSpPr>
          <p:nvPr>
            <p:ph idx="1"/>
          </p:nvPr>
        </p:nvSpPr>
        <p:spPr>
          <a:xfrm>
            <a:off x="115297" y="481352"/>
            <a:ext cx="3389903" cy="4662148"/>
          </a:xfrm>
          <a:prstGeom prst="rect">
            <a:avLst/>
          </a:prstGeom>
          <a:noFill/>
        </p:spPr>
        <p:txBody>
          <a:bodyPr wrap="square" rtlCol="0">
            <a:spAutoFit/>
          </a:bodyPr>
          <a:lstStyle/>
          <a:p>
            <a:pPr marL="285744" indent="-285744">
              <a:buFont typeface="Arial" panose="020B0604020202020204" pitchFamily="34" charset="0"/>
              <a:buChar char="•"/>
            </a:pPr>
            <a:r>
              <a:rPr lang="en-US" sz="2400" dirty="0">
                <a:solidFill>
                  <a:schemeClr val="accent6">
                    <a:lumMod val="75000"/>
                  </a:schemeClr>
                </a:solidFill>
                <a:latin typeface="Myriad Pro" pitchFamily="34" charset="0"/>
              </a:rPr>
              <a:t>Mine web logs to discover user access pattern</a:t>
            </a:r>
          </a:p>
          <a:p>
            <a:pPr marL="285744" indent="-285744">
              <a:buFont typeface="Arial" panose="020B0604020202020204" pitchFamily="34" charset="0"/>
              <a:buChar char="•"/>
            </a:pPr>
            <a:r>
              <a:rPr lang="en-US" sz="2400" dirty="0" smtClean="0">
                <a:solidFill>
                  <a:schemeClr val="accent6">
                    <a:lumMod val="75000"/>
                  </a:schemeClr>
                </a:solidFill>
                <a:latin typeface="Myriad Pro" pitchFamily="34" charset="0"/>
              </a:rPr>
              <a:t>Build a knowledge </a:t>
            </a:r>
            <a:r>
              <a:rPr lang="en-US" sz="2400" dirty="0">
                <a:solidFill>
                  <a:schemeClr val="accent6">
                    <a:lumMod val="75000"/>
                  </a:schemeClr>
                </a:solidFill>
                <a:latin typeface="Myriad Pro" pitchFamily="34" charset="0"/>
              </a:rPr>
              <a:t>base by combining </a:t>
            </a:r>
            <a:r>
              <a:rPr lang="en-US" sz="2400" dirty="0" smtClean="0">
                <a:solidFill>
                  <a:schemeClr val="accent6">
                    <a:lumMod val="75000"/>
                  </a:schemeClr>
                </a:solidFill>
                <a:latin typeface="Myriad Pro" pitchFamily="34" charset="0"/>
              </a:rPr>
              <a:t>user access pattern, existing </a:t>
            </a:r>
            <a:r>
              <a:rPr lang="en-US" sz="2400" dirty="0">
                <a:solidFill>
                  <a:schemeClr val="accent6">
                    <a:lumMod val="75000"/>
                  </a:schemeClr>
                </a:solidFill>
                <a:latin typeface="Myriad Pro" pitchFamily="34" charset="0"/>
              </a:rPr>
              <a:t>ontology, </a:t>
            </a:r>
            <a:r>
              <a:rPr lang="en-US" sz="2400" dirty="0" smtClean="0">
                <a:solidFill>
                  <a:schemeClr val="accent6">
                    <a:lumMod val="75000"/>
                  </a:schemeClr>
                </a:solidFill>
                <a:latin typeface="Myriad Pro" pitchFamily="34" charset="0"/>
              </a:rPr>
              <a:t>and metadata</a:t>
            </a:r>
            <a:endParaRPr lang="en-US" sz="2400" dirty="0">
              <a:solidFill>
                <a:schemeClr val="accent6">
                  <a:lumMod val="75000"/>
                </a:schemeClr>
              </a:solidFill>
              <a:latin typeface="Myriad Pro" pitchFamily="34" charset="0"/>
            </a:endParaRPr>
          </a:p>
          <a:p>
            <a:pPr marL="285744" indent="-285744">
              <a:buFont typeface="Arial" panose="020B0604020202020204" pitchFamily="34" charset="0"/>
              <a:buChar char="•"/>
            </a:pPr>
            <a:r>
              <a:rPr lang="en-US" sz="2400" dirty="0">
                <a:solidFill>
                  <a:schemeClr val="tx1">
                    <a:lumMod val="75000"/>
                    <a:lumOff val="25000"/>
                  </a:schemeClr>
                </a:solidFill>
                <a:latin typeface="Myriad Pro" pitchFamily="34" charset="0"/>
              </a:rPr>
              <a:t>Improve data discovery by providing 1) better ranked results; 2) recommendation; 3) ontology navigation</a:t>
            </a:r>
          </a:p>
        </p:txBody>
      </p:sp>
      <p:sp>
        <p:nvSpPr>
          <p:cNvPr id="3" name="Title 2"/>
          <p:cNvSpPr>
            <a:spLocks noGrp="1"/>
          </p:cNvSpPr>
          <p:nvPr>
            <p:ph type="title"/>
          </p:nvPr>
        </p:nvSpPr>
        <p:spPr>
          <a:xfrm>
            <a:off x="453609" y="57150"/>
            <a:ext cx="8229600" cy="857250"/>
          </a:xfrm>
        </p:spPr>
        <p:txBody>
          <a:bodyPr/>
          <a:lstStyle/>
          <a:p>
            <a:r>
              <a:rPr lang="en-US" altLang="zh-CN" dirty="0"/>
              <a:t>Objectives</a:t>
            </a:r>
            <a:endParaRPr lang="zh-CN" altLang="en-US" dirty="0"/>
          </a:p>
        </p:txBody>
      </p:sp>
      <p:pic>
        <p:nvPicPr>
          <p:cNvPr id="5" name="Picture 4"/>
          <p:cNvPicPr>
            <a:picLocks noChangeAspect="1"/>
          </p:cNvPicPr>
          <p:nvPr/>
        </p:nvPicPr>
        <p:blipFill>
          <a:blip r:embed="rId3"/>
          <a:stretch>
            <a:fillRect/>
          </a:stretch>
        </p:blipFill>
        <p:spPr>
          <a:xfrm>
            <a:off x="3505200" y="1047750"/>
            <a:ext cx="5527618" cy="3200400"/>
          </a:xfrm>
          <a:prstGeom prst="rect">
            <a:avLst/>
          </a:prstGeom>
        </p:spPr>
      </p:pic>
    </p:spTree>
    <p:extLst>
      <p:ext uri="{BB962C8B-B14F-4D97-AF65-F5344CB8AC3E}">
        <p14:creationId xmlns:p14="http://schemas.microsoft.com/office/powerpoint/2010/main" val="1542882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711143"/>
            <a:ext cx="6759975" cy="4409497"/>
          </a:xfrm>
          <a:prstGeom prst="rect">
            <a:avLst/>
          </a:prstGeom>
        </p:spPr>
      </p:pic>
      <p:sp>
        <p:nvSpPr>
          <p:cNvPr id="5" name="TextBox 4"/>
          <p:cNvSpPr txBox="1"/>
          <p:nvPr/>
        </p:nvSpPr>
        <p:spPr>
          <a:xfrm>
            <a:off x="1981200" y="82076"/>
            <a:ext cx="6096000" cy="830997"/>
          </a:xfrm>
          <a:prstGeom prst="rect">
            <a:avLst/>
          </a:prstGeom>
          <a:noFill/>
        </p:spPr>
        <p:txBody>
          <a:bodyPr wrap="square" rtlCol="0">
            <a:spAutoFit/>
          </a:bodyPr>
          <a:lstStyle/>
          <a:p>
            <a:r>
              <a:rPr lang="en-US" altLang="zh-CN" sz="3200" dirty="0">
                <a:latin typeface="+mj-lt"/>
              </a:rPr>
              <a:t>Semantic Research Workflow</a:t>
            </a:r>
            <a:endParaRPr lang="zh-CN" altLang="en-US" sz="3200" dirty="0">
              <a:latin typeface="+mj-lt"/>
            </a:endParaRPr>
          </a:p>
          <a:p>
            <a:endParaRPr lang="en-US" dirty="0"/>
          </a:p>
        </p:txBody>
      </p:sp>
    </p:spTree>
    <p:extLst>
      <p:ext uri="{BB962C8B-B14F-4D97-AF65-F5344CB8AC3E}">
        <p14:creationId xmlns:p14="http://schemas.microsoft.com/office/powerpoint/2010/main" val="38850370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260" y="133350"/>
            <a:ext cx="7886700" cy="994172"/>
          </a:xfrm>
        </p:spPr>
        <p:txBody>
          <a:bodyPr>
            <a:normAutofit/>
          </a:bodyPr>
          <a:lstStyle/>
          <a:p>
            <a:r>
              <a:rPr lang="en-US" dirty="0"/>
              <a:t>Web logs</a:t>
            </a:r>
          </a:p>
        </p:txBody>
      </p:sp>
      <p:sp>
        <p:nvSpPr>
          <p:cNvPr id="3" name="Content Placeholder 2"/>
          <p:cNvSpPr>
            <a:spLocks noGrp="1"/>
          </p:cNvSpPr>
          <p:nvPr>
            <p:ph idx="1"/>
          </p:nvPr>
        </p:nvSpPr>
        <p:spPr>
          <a:xfrm>
            <a:off x="644260" y="910681"/>
            <a:ext cx="7886700" cy="1175015"/>
          </a:xfrm>
        </p:spPr>
        <p:txBody>
          <a:bodyPr>
            <a:normAutofit/>
          </a:bodyPr>
          <a:lstStyle/>
          <a:p>
            <a:r>
              <a:rPr lang="en-US" sz="2400" dirty="0" smtClean="0"/>
              <a:t>Requests </a:t>
            </a:r>
            <a:r>
              <a:rPr lang="en-US" sz="2400" dirty="0"/>
              <a:t>sent from </a:t>
            </a:r>
            <a:r>
              <a:rPr lang="en-US" sz="2400" dirty="0" smtClean="0"/>
              <a:t>browser, </a:t>
            </a:r>
            <a:r>
              <a:rPr lang="en-US" sz="2400" dirty="0"/>
              <a:t>recorded by </a:t>
            </a:r>
            <a:r>
              <a:rPr lang="en-US" sz="2400" dirty="0" smtClean="0"/>
              <a:t>server</a:t>
            </a:r>
          </a:p>
          <a:p>
            <a:r>
              <a:rPr lang="en-US" sz="2400" dirty="0"/>
              <a:t>Log files </a:t>
            </a:r>
            <a:r>
              <a:rPr lang="en-US" sz="2400" dirty="0" smtClean="0"/>
              <a:t>provided by PO.DAAC (HTTP, FTP)</a:t>
            </a:r>
            <a:endParaRPr lang="en-US" sz="2400" dirty="0"/>
          </a:p>
          <a:p>
            <a:endParaRPr lang="en-US" dirty="0"/>
          </a:p>
          <a:p>
            <a:endParaRPr lang="en-US" b="1" dirty="0"/>
          </a:p>
          <a:p>
            <a:endParaRPr lang="en-US" dirty="0"/>
          </a:p>
          <a:p>
            <a:endParaRPr lang="en-US" dirty="0"/>
          </a:p>
        </p:txBody>
      </p:sp>
      <p:sp>
        <p:nvSpPr>
          <p:cNvPr id="13" name="TextBox 12"/>
          <p:cNvSpPr txBox="1"/>
          <p:nvPr/>
        </p:nvSpPr>
        <p:spPr>
          <a:xfrm>
            <a:off x="914400" y="2724150"/>
            <a:ext cx="5715000" cy="2246769"/>
          </a:xfrm>
          <a:prstGeom prst="rect">
            <a:avLst/>
          </a:prstGeom>
          <a:noFill/>
        </p:spPr>
        <p:txBody>
          <a:bodyPr wrap="square" rtlCol="0">
            <a:spAutoFit/>
          </a:bodyPr>
          <a:lstStyle/>
          <a:p>
            <a:r>
              <a:rPr lang="en-US" sz="2000" dirty="0">
                <a:solidFill>
                  <a:schemeClr val="tx2">
                    <a:lumMod val="60000"/>
                    <a:lumOff val="40000"/>
                  </a:schemeClr>
                </a:solidFill>
              </a:rPr>
              <a:t>Client IP</a:t>
            </a:r>
            <a:r>
              <a:rPr lang="en-US" sz="2000" dirty="0"/>
              <a:t>: 68.180.228.99 </a:t>
            </a:r>
          </a:p>
          <a:p>
            <a:r>
              <a:rPr lang="en-US" sz="2000" dirty="0">
                <a:solidFill>
                  <a:schemeClr val="tx2">
                    <a:lumMod val="60000"/>
                    <a:lumOff val="40000"/>
                  </a:schemeClr>
                </a:solidFill>
              </a:rPr>
              <a:t>Request date/time</a:t>
            </a:r>
            <a:r>
              <a:rPr lang="en-US" sz="2000" dirty="0"/>
              <a:t>: [31/Jan/2015:23:59:13 -0800] </a:t>
            </a:r>
          </a:p>
          <a:p>
            <a:r>
              <a:rPr lang="en-US" sz="2000" dirty="0">
                <a:solidFill>
                  <a:schemeClr val="tx2">
                    <a:lumMod val="60000"/>
                    <a:lumOff val="40000"/>
                  </a:schemeClr>
                </a:solidFill>
              </a:rPr>
              <a:t>Request</a:t>
            </a:r>
            <a:r>
              <a:rPr lang="en-US" sz="2000" dirty="0"/>
              <a:t>: " GET /</a:t>
            </a:r>
            <a:r>
              <a:rPr lang="en-US" sz="2000" dirty="0" err="1"/>
              <a:t>datasetlist</a:t>
            </a:r>
            <a:r>
              <a:rPr lang="en-US" sz="2000" dirty="0"/>
              <a:t>/... HTTP/1.1 " </a:t>
            </a:r>
          </a:p>
          <a:p>
            <a:r>
              <a:rPr lang="en-US" sz="2000" dirty="0">
                <a:solidFill>
                  <a:schemeClr val="tx2">
                    <a:lumMod val="60000"/>
                    <a:lumOff val="40000"/>
                  </a:schemeClr>
                </a:solidFill>
              </a:rPr>
              <a:t>HTTP Code</a:t>
            </a:r>
            <a:r>
              <a:rPr lang="en-US" sz="2000" dirty="0"/>
              <a:t>: 200 </a:t>
            </a:r>
          </a:p>
          <a:p>
            <a:r>
              <a:rPr lang="en-US" sz="2000" dirty="0">
                <a:solidFill>
                  <a:schemeClr val="tx2">
                    <a:lumMod val="60000"/>
                    <a:lumOff val="40000"/>
                  </a:schemeClr>
                </a:solidFill>
              </a:rPr>
              <a:t>Bytes returned</a:t>
            </a:r>
            <a:r>
              <a:rPr lang="en-US" sz="2000" dirty="0"/>
              <a:t>: 84779</a:t>
            </a:r>
          </a:p>
          <a:p>
            <a:r>
              <a:rPr lang="en-US" sz="2000" dirty="0">
                <a:solidFill>
                  <a:schemeClr val="tx2">
                    <a:lumMod val="60000"/>
                    <a:lumOff val="40000"/>
                  </a:schemeClr>
                </a:solidFill>
              </a:rPr>
              <a:t>Referrer/previous page</a:t>
            </a:r>
            <a:r>
              <a:rPr lang="en-US" sz="2000" dirty="0"/>
              <a:t>: “/</a:t>
            </a:r>
            <a:r>
              <a:rPr lang="en-US" sz="2000" dirty="0" err="1"/>
              <a:t>ghrsst</a:t>
            </a:r>
            <a:r>
              <a:rPr lang="en-US" sz="2000" dirty="0"/>
              <a:t>/"  </a:t>
            </a:r>
          </a:p>
          <a:p>
            <a:r>
              <a:rPr lang="en-US" sz="2000" dirty="0">
                <a:solidFill>
                  <a:schemeClr val="tx2">
                    <a:lumMod val="60000"/>
                    <a:lumOff val="40000"/>
                  </a:schemeClr>
                </a:solidFill>
              </a:rPr>
              <a:t>User agent/browser</a:t>
            </a:r>
            <a:r>
              <a:rPr lang="en-US" sz="2000" dirty="0"/>
              <a:t>: </a:t>
            </a:r>
            <a:r>
              <a:rPr lang="sv-SE" sz="2000" dirty="0"/>
              <a:t>"Mozilla/5.0 ...</a:t>
            </a:r>
            <a:endParaRPr lang="en-US" sz="1400" dirty="0"/>
          </a:p>
        </p:txBody>
      </p:sp>
      <p:sp>
        <p:nvSpPr>
          <p:cNvPr id="4" name="Rectangle 3"/>
          <p:cNvSpPr/>
          <p:nvPr/>
        </p:nvSpPr>
        <p:spPr>
          <a:xfrm>
            <a:off x="656292" y="2001215"/>
            <a:ext cx="7258983" cy="553998"/>
          </a:xfrm>
          <a:prstGeom prst="rect">
            <a:avLst/>
          </a:prstGeom>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r>
              <a:rPr lang="en-US" sz="1500" dirty="0"/>
              <a:t>68.180.228.99 - - [31/Jan/2015:23:59:13 -0800] "GET /</a:t>
            </a:r>
            <a:r>
              <a:rPr lang="en-US" sz="1500" dirty="0" err="1"/>
              <a:t>datasetlist</a:t>
            </a:r>
            <a:r>
              <a:rPr lang="en-US" sz="1500" dirty="0"/>
              <a:t>/... HTTP/1.1" 200 84779 "/</a:t>
            </a:r>
            <a:r>
              <a:rPr lang="en-US" sz="1500" dirty="0" err="1"/>
              <a:t>ghrsst</a:t>
            </a:r>
            <a:r>
              <a:rPr lang="en-US" sz="1500" dirty="0"/>
              <a:t>/" "Mozilla/5.0 ..."</a:t>
            </a:r>
            <a:endParaRPr lang="en-US" sz="1500" dirty="0">
              <a:solidFill>
                <a:srgbClr val="000000"/>
              </a:solidFill>
              <a:latin typeface="Palatino Linotype" panose="0204050205050503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98833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7108" y="45686"/>
            <a:ext cx="3589980" cy="994172"/>
          </a:xfrm>
        </p:spPr>
        <p:txBody>
          <a:bodyPr>
            <a:normAutofit/>
          </a:bodyPr>
          <a:lstStyle/>
          <a:p>
            <a:pPr eaLnBrk="0" hangingPunct="0"/>
            <a:r>
              <a:rPr lang="en-US" dirty="0"/>
              <a:t>Data preparation</a:t>
            </a:r>
          </a:p>
        </p:txBody>
      </p:sp>
      <p:sp>
        <p:nvSpPr>
          <p:cNvPr id="6" name="TextBox 5"/>
          <p:cNvSpPr txBox="1"/>
          <p:nvPr/>
        </p:nvSpPr>
        <p:spPr>
          <a:xfrm>
            <a:off x="5171087" y="1665570"/>
            <a:ext cx="3739856" cy="1015663"/>
          </a:xfrm>
          <a:prstGeom prst="rect">
            <a:avLst/>
          </a:prstGeom>
          <a:noFill/>
        </p:spPr>
        <p:txBody>
          <a:bodyPr wrap="square" rtlCol="0">
            <a:spAutoFit/>
          </a:bodyPr>
          <a:lstStyle/>
          <a:p>
            <a:r>
              <a:rPr lang="en-US" sz="2000" dirty="0">
                <a:solidFill>
                  <a:schemeClr val="tx1">
                    <a:lumMod val="75000"/>
                    <a:lumOff val="25000"/>
                  </a:schemeClr>
                </a:solidFill>
                <a:latin typeface="Myriad Pro" pitchFamily="34" charset="0"/>
              </a:rPr>
              <a:t>Goal: reconstruct user browsing pattern (search history &amp; clickstream) from a set of </a:t>
            </a:r>
            <a:r>
              <a:rPr lang="en-US" sz="2000" dirty="0" smtClean="0">
                <a:solidFill>
                  <a:schemeClr val="tx1">
                    <a:lumMod val="75000"/>
                    <a:lumOff val="25000"/>
                  </a:schemeClr>
                </a:solidFill>
                <a:latin typeface="Myriad Pro" pitchFamily="34" charset="0"/>
              </a:rPr>
              <a:t>raw logs</a:t>
            </a:r>
            <a:endParaRPr lang="en-US" sz="2000" dirty="0">
              <a:solidFill>
                <a:schemeClr val="tx1">
                  <a:lumMod val="75000"/>
                  <a:lumOff val="25000"/>
                </a:schemeClr>
              </a:solidFill>
              <a:latin typeface="Myriad Pro" pitchFamily="34" charset="0"/>
            </a:endParaRPr>
          </a:p>
        </p:txBody>
      </p:sp>
      <p:grpSp>
        <p:nvGrpSpPr>
          <p:cNvPr id="7" name="Group 6"/>
          <p:cNvGrpSpPr/>
          <p:nvPr/>
        </p:nvGrpSpPr>
        <p:grpSpPr>
          <a:xfrm>
            <a:off x="1282059" y="188484"/>
            <a:ext cx="4025049" cy="4266870"/>
            <a:chOff x="1439705" y="491634"/>
            <a:chExt cx="3159472" cy="3856143"/>
          </a:xfrm>
        </p:grpSpPr>
        <p:pic>
          <p:nvPicPr>
            <p:cNvPr id="8" name="Picture 7"/>
            <p:cNvPicPr>
              <a:picLocks noChangeAspect="1"/>
            </p:cNvPicPr>
            <p:nvPr/>
          </p:nvPicPr>
          <p:blipFill>
            <a:blip r:embed="rId3"/>
            <a:stretch>
              <a:fillRect/>
            </a:stretch>
          </p:blipFill>
          <p:spPr>
            <a:xfrm>
              <a:off x="1936461" y="491634"/>
              <a:ext cx="593284" cy="640370"/>
            </a:xfrm>
            <a:prstGeom prst="rect">
              <a:avLst/>
            </a:prstGeom>
          </p:spPr>
        </p:pic>
        <p:sp>
          <p:nvSpPr>
            <p:cNvPr id="9" name="TextBox 8"/>
            <p:cNvSpPr txBox="1"/>
            <p:nvPr/>
          </p:nvSpPr>
          <p:spPr>
            <a:xfrm>
              <a:off x="2529745" y="600263"/>
              <a:ext cx="1148156" cy="292057"/>
            </a:xfrm>
            <a:prstGeom prst="rect">
              <a:avLst/>
            </a:prstGeom>
            <a:noFill/>
          </p:spPr>
          <p:txBody>
            <a:bodyPr wrap="square" rtlCol="0">
              <a:spAutoFit/>
            </a:bodyPr>
            <a:lstStyle/>
            <a:p>
              <a:r>
                <a:rPr lang="en-US" sz="1500" dirty="0"/>
                <a:t>Web logs</a:t>
              </a:r>
            </a:p>
          </p:txBody>
        </p:sp>
        <p:sp>
          <p:nvSpPr>
            <p:cNvPr id="10" name="Rounded Rectangle 9"/>
            <p:cNvSpPr/>
            <p:nvPr/>
          </p:nvSpPr>
          <p:spPr>
            <a:xfrm>
              <a:off x="1439705" y="1479626"/>
              <a:ext cx="1581292" cy="472927"/>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500" dirty="0"/>
                <a:t>User identification</a:t>
              </a:r>
            </a:p>
          </p:txBody>
        </p:sp>
        <p:sp>
          <p:nvSpPr>
            <p:cNvPr id="11" name="Rounded Rectangle 10"/>
            <p:cNvSpPr/>
            <p:nvPr/>
          </p:nvSpPr>
          <p:spPr>
            <a:xfrm>
              <a:off x="1439705" y="2285840"/>
              <a:ext cx="1581292" cy="472927"/>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500" dirty="0"/>
                <a:t>Crawler detection</a:t>
              </a:r>
            </a:p>
          </p:txBody>
        </p:sp>
        <p:sp>
          <p:nvSpPr>
            <p:cNvPr id="12" name="Rounded Rectangle 11"/>
            <p:cNvSpPr/>
            <p:nvPr/>
          </p:nvSpPr>
          <p:spPr>
            <a:xfrm>
              <a:off x="1439705" y="3827029"/>
              <a:ext cx="1581292" cy="472927"/>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500" dirty="0"/>
                <a:t>Structure reconstruction</a:t>
              </a:r>
            </a:p>
          </p:txBody>
        </p:sp>
        <p:sp>
          <p:nvSpPr>
            <p:cNvPr id="13" name="Rounded Rectangle 12"/>
            <p:cNvSpPr/>
            <p:nvPr/>
          </p:nvSpPr>
          <p:spPr>
            <a:xfrm>
              <a:off x="1439705" y="3054654"/>
              <a:ext cx="1581292" cy="472927"/>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500" dirty="0"/>
                <a:t>Session identification</a:t>
              </a:r>
            </a:p>
          </p:txBody>
        </p:sp>
        <p:sp>
          <p:nvSpPr>
            <p:cNvPr id="14" name="Oval 13"/>
            <p:cNvSpPr/>
            <p:nvPr/>
          </p:nvSpPr>
          <p:spPr>
            <a:xfrm>
              <a:off x="3313517" y="3054654"/>
              <a:ext cx="1285660" cy="568570"/>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500" dirty="0"/>
                <a:t>Search history</a:t>
              </a:r>
            </a:p>
          </p:txBody>
        </p:sp>
        <p:sp>
          <p:nvSpPr>
            <p:cNvPr id="15" name="Oval 14"/>
            <p:cNvSpPr/>
            <p:nvPr/>
          </p:nvSpPr>
          <p:spPr>
            <a:xfrm>
              <a:off x="3313517" y="3779207"/>
              <a:ext cx="1285660" cy="568570"/>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500" dirty="0"/>
                <a:t>Clickstream</a:t>
              </a:r>
            </a:p>
          </p:txBody>
        </p:sp>
        <p:cxnSp>
          <p:nvCxnSpPr>
            <p:cNvPr id="16" name="Straight Arrow Connector 15"/>
            <p:cNvCxnSpPr>
              <a:stCxn id="8" idx="2"/>
            </p:cNvCxnSpPr>
            <p:nvPr/>
          </p:nvCxnSpPr>
          <p:spPr>
            <a:xfrm flipH="1">
              <a:off x="2230351" y="1132004"/>
              <a:ext cx="2752" cy="347622"/>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7" name="Straight Arrow Connector 16"/>
            <p:cNvCxnSpPr/>
            <p:nvPr/>
          </p:nvCxnSpPr>
          <p:spPr>
            <a:xfrm flipH="1">
              <a:off x="2217785" y="1962305"/>
              <a:ext cx="2752" cy="347622"/>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8" name="Straight Arrow Connector 17"/>
            <p:cNvCxnSpPr/>
            <p:nvPr/>
          </p:nvCxnSpPr>
          <p:spPr>
            <a:xfrm flipH="1">
              <a:off x="2208027" y="2744432"/>
              <a:ext cx="2752" cy="347622"/>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9" name="Straight Arrow Connector 18"/>
            <p:cNvCxnSpPr/>
            <p:nvPr/>
          </p:nvCxnSpPr>
          <p:spPr>
            <a:xfrm flipH="1">
              <a:off x="2205275" y="3527581"/>
              <a:ext cx="2752" cy="347622"/>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0" name="Straight Arrow Connector 19"/>
            <p:cNvCxnSpPr/>
            <p:nvPr/>
          </p:nvCxnSpPr>
          <p:spPr>
            <a:xfrm flipV="1">
              <a:off x="2993496" y="4060737"/>
              <a:ext cx="347523" cy="137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1" name="Straight Arrow Connector 20"/>
            <p:cNvCxnSpPr/>
            <p:nvPr/>
          </p:nvCxnSpPr>
          <p:spPr>
            <a:xfrm flipV="1">
              <a:off x="2993496" y="3327495"/>
              <a:ext cx="347523" cy="1377"/>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grpSp>
      <p:sp>
        <p:nvSpPr>
          <p:cNvPr id="3" name="TextBox 2"/>
          <p:cNvSpPr txBox="1"/>
          <p:nvPr/>
        </p:nvSpPr>
        <p:spPr>
          <a:xfrm>
            <a:off x="295211" y="4661041"/>
            <a:ext cx="7802679" cy="276999"/>
          </a:xfrm>
          <a:prstGeom prst="rect">
            <a:avLst/>
          </a:prstGeom>
          <a:noFill/>
        </p:spPr>
        <p:txBody>
          <a:bodyPr wrap="square" rtlCol="0">
            <a:spAutoFit/>
          </a:bodyPr>
          <a:lstStyle/>
          <a:p>
            <a:r>
              <a:rPr lang="en-US" sz="1200" dirty="0"/>
              <a:t>Additional steps include: word normalization, stop words removal, and stemming </a:t>
            </a:r>
          </a:p>
        </p:txBody>
      </p:sp>
    </p:spTree>
    <p:extLst>
      <p:ext uri="{BB962C8B-B14F-4D97-AF65-F5344CB8AC3E}">
        <p14:creationId xmlns:p14="http://schemas.microsoft.com/office/powerpoint/2010/main" val="5706998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7886700" cy="994172"/>
          </a:xfrm>
        </p:spPr>
        <p:txBody>
          <a:bodyPr>
            <a:normAutofit/>
          </a:bodyPr>
          <a:lstStyle/>
          <a:p>
            <a:pPr eaLnBrk="0" hangingPunct="0"/>
            <a:r>
              <a:rPr lang="en-US" altLang="zh-CN" dirty="0"/>
              <a:t>Reconstructed session structure </a:t>
            </a:r>
            <a:endParaRPr lang="en-US" dirty="0"/>
          </a:p>
        </p:txBody>
      </p:sp>
      <p:pic>
        <p:nvPicPr>
          <p:cNvPr id="4" name="Picture 3"/>
          <p:cNvPicPr/>
          <p:nvPr/>
        </p:nvPicPr>
        <p:blipFill>
          <a:blip r:embed="rId3"/>
          <a:stretch>
            <a:fillRect/>
          </a:stretch>
        </p:blipFill>
        <p:spPr>
          <a:xfrm>
            <a:off x="838200" y="895350"/>
            <a:ext cx="7315200" cy="3657600"/>
          </a:xfrm>
          <a:prstGeom prst="rect">
            <a:avLst/>
          </a:prstGeom>
          <a:ln>
            <a:solidFill>
              <a:schemeClr val="tx1"/>
            </a:solidFill>
          </a:ln>
        </p:spPr>
      </p:pic>
    </p:spTree>
    <p:extLst>
      <p:ext uri="{BB962C8B-B14F-4D97-AF65-F5344CB8AC3E}">
        <p14:creationId xmlns:p14="http://schemas.microsoft.com/office/powerpoint/2010/main" val="9560909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 results</a:t>
            </a:r>
          </a:p>
        </p:txBody>
      </p:sp>
      <p:sp>
        <p:nvSpPr>
          <p:cNvPr id="3" name="Content Placeholder 2"/>
          <p:cNvSpPr>
            <a:spLocks noGrp="1"/>
          </p:cNvSpPr>
          <p:nvPr>
            <p:ph idx="1"/>
          </p:nvPr>
        </p:nvSpPr>
        <p:spPr/>
        <p:txBody>
          <a:bodyPr/>
          <a:lstStyle/>
          <a:p>
            <a:pPr marL="0" indent="0">
              <a:buNone/>
            </a:pPr>
            <a:r>
              <a:rPr lang="en-US" sz="2000" b="1" dirty="0"/>
              <a:t>       1. User search history</a:t>
            </a:r>
            <a:r>
              <a:rPr lang="en-US" sz="2000" dirty="0"/>
              <a:t>                                   </a:t>
            </a:r>
            <a:r>
              <a:rPr lang="en-US" sz="2000" b="1" dirty="0"/>
              <a:t>2. Clickstream</a:t>
            </a:r>
            <a:endParaRPr lang="en-US" sz="2000" dirty="0"/>
          </a:p>
          <a:p>
            <a:endParaRPr lang="en-US" sz="2000" b="1" dirty="0"/>
          </a:p>
          <a:p>
            <a:endParaRPr lang="en-US" sz="2000" b="1" dirty="0"/>
          </a:p>
          <a:p>
            <a:endParaRPr lang="en-US" b="1" dirty="0"/>
          </a:p>
          <a:p>
            <a:endParaRPr lang="en-US" dirty="0"/>
          </a:p>
          <a:p>
            <a:endParaRPr lang="en-US" dirty="0"/>
          </a:p>
          <a:p>
            <a:endParaRPr lang="en-US" dirty="0"/>
          </a:p>
        </p:txBody>
      </p:sp>
      <p:pic>
        <p:nvPicPr>
          <p:cNvPr id="5" name="Picture 4"/>
          <p:cNvPicPr>
            <a:picLocks noChangeAspect="1"/>
          </p:cNvPicPr>
          <p:nvPr/>
        </p:nvPicPr>
        <p:blipFill>
          <a:blip r:embed="rId3"/>
          <a:stretch>
            <a:fillRect/>
          </a:stretch>
        </p:blipFill>
        <p:spPr>
          <a:xfrm>
            <a:off x="990600" y="1657350"/>
            <a:ext cx="2538282" cy="3170458"/>
          </a:xfrm>
          <a:prstGeom prst="rect">
            <a:avLst/>
          </a:prstGeom>
        </p:spPr>
      </p:pic>
      <p:pic>
        <p:nvPicPr>
          <p:cNvPr id="6" name="Picture 5"/>
          <p:cNvPicPr>
            <a:picLocks noChangeAspect="1"/>
          </p:cNvPicPr>
          <p:nvPr/>
        </p:nvPicPr>
        <p:blipFill>
          <a:blip r:embed="rId4"/>
          <a:stretch>
            <a:fillRect/>
          </a:stretch>
        </p:blipFill>
        <p:spPr>
          <a:xfrm>
            <a:off x="4648200" y="1885950"/>
            <a:ext cx="4368690" cy="1790700"/>
          </a:xfrm>
          <a:prstGeom prst="rect">
            <a:avLst/>
          </a:prstGeom>
        </p:spPr>
      </p:pic>
    </p:spTree>
    <p:extLst>
      <p:ext uri="{BB962C8B-B14F-4D97-AF65-F5344CB8AC3E}">
        <p14:creationId xmlns:p14="http://schemas.microsoft.com/office/powerpoint/2010/main" val="11427598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1961" y="114300"/>
            <a:ext cx="8229600" cy="857250"/>
          </a:xfrm>
        </p:spPr>
        <p:txBody>
          <a:bodyPr/>
          <a:lstStyle/>
          <a:p>
            <a:r>
              <a:rPr lang="en-US" dirty="0"/>
              <a:t>User search history</a:t>
            </a:r>
          </a:p>
        </p:txBody>
      </p:sp>
      <p:sp>
        <p:nvSpPr>
          <p:cNvPr id="3" name="Content Placeholder 2"/>
          <p:cNvSpPr>
            <a:spLocks noGrp="1"/>
          </p:cNvSpPr>
          <p:nvPr>
            <p:ph idx="1"/>
          </p:nvPr>
        </p:nvSpPr>
        <p:spPr>
          <a:xfrm>
            <a:off x="471961" y="819150"/>
            <a:ext cx="8229600" cy="3394473"/>
          </a:xfrm>
        </p:spPr>
        <p:txBody>
          <a:bodyPr>
            <a:normAutofit/>
          </a:bodyPr>
          <a:lstStyle/>
          <a:p>
            <a:r>
              <a:rPr lang="en-US" dirty="0"/>
              <a:t>Hypothesis: the more frequent two </a:t>
            </a:r>
            <a:r>
              <a:rPr lang="en-US" dirty="0">
                <a:solidFill>
                  <a:srgbClr val="0070C0"/>
                </a:solidFill>
              </a:rPr>
              <a:t>queries</a:t>
            </a:r>
            <a:r>
              <a:rPr lang="en-US" dirty="0"/>
              <a:t> co-occur in distinct users’ </a:t>
            </a:r>
            <a:r>
              <a:rPr lang="en-US" dirty="0">
                <a:solidFill>
                  <a:schemeClr val="accent6">
                    <a:lumMod val="75000"/>
                  </a:schemeClr>
                </a:solidFill>
              </a:rPr>
              <a:t>search history</a:t>
            </a:r>
            <a:r>
              <a:rPr lang="en-US" dirty="0"/>
              <a:t>, the more similar they are.</a:t>
            </a:r>
          </a:p>
          <a:p>
            <a:endParaRPr lang="en-US" dirty="0"/>
          </a:p>
          <a:p>
            <a:endParaRPr lang="en-US" dirty="0"/>
          </a:p>
        </p:txBody>
      </p:sp>
      <p:sp>
        <p:nvSpPr>
          <p:cNvPr id="9" name="Rectangle 8"/>
          <p:cNvSpPr/>
          <p:nvPr/>
        </p:nvSpPr>
        <p:spPr>
          <a:xfrm>
            <a:off x="2057400" y="1962150"/>
            <a:ext cx="2209800" cy="2743201"/>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r>
              <a:rPr lang="en-GB" altLang="zh-CN" sz="1400" i="1" dirty="0">
                <a:solidFill>
                  <a:schemeClr val="tx2">
                    <a:lumMod val="60000"/>
                    <a:lumOff val="40000"/>
                  </a:schemeClr>
                </a:solidFill>
              </a:rPr>
              <a:t>ocean temperature</a:t>
            </a:r>
            <a:r>
              <a:rPr lang="en-GB" altLang="zh-CN" sz="1400" i="1" dirty="0">
                <a:solidFill>
                  <a:schemeClr val="bg1">
                    <a:lumMod val="65000"/>
                  </a:schemeClr>
                </a:solidFill>
              </a:rPr>
              <a:t>, </a:t>
            </a:r>
          </a:p>
          <a:p>
            <a:r>
              <a:rPr lang="en-GB" altLang="zh-CN" sz="1400" i="1" dirty="0">
                <a:solidFill>
                  <a:schemeClr val="bg1">
                    <a:lumMod val="65000"/>
                  </a:schemeClr>
                </a:solidFill>
              </a:rPr>
              <a:t>ocean wind, </a:t>
            </a:r>
          </a:p>
          <a:p>
            <a:r>
              <a:rPr lang="en-GB" altLang="zh-CN" sz="1400" i="1" dirty="0">
                <a:solidFill>
                  <a:schemeClr val="bg1">
                    <a:lumMod val="65000"/>
                  </a:schemeClr>
                </a:solidFill>
              </a:rPr>
              <a:t>sea surface topography,</a:t>
            </a:r>
          </a:p>
          <a:p>
            <a:r>
              <a:rPr lang="en-GB" altLang="zh-CN" sz="1400" i="1" dirty="0">
                <a:solidFill>
                  <a:schemeClr val="tx2">
                    <a:lumMod val="60000"/>
                    <a:lumOff val="40000"/>
                  </a:schemeClr>
                </a:solidFill>
              </a:rPr>
              <a:t>sea surface temperature</a:t>
            </a:r>
            <a:r>
              <a:rPr lang="en-GB" altLang="zh-CN" sz="1400" i="1" dirty="0">
                <a:solidFill>
                  <a:schemeClr val="bg1">
                    <a:lumMod val="65000"/>
                  </a:schemeClr>
                </a:solidFill>
              </a:rPr>
              <a:t>, quikscat, </a:t>
            </a:r>
          </a:p>
          <a:p>
            <a:r>
              <a:rPr lang="en-GB" altLang="zh-CN" sz="1400" i="1" dirty="0">
                <a:solidFill>
                  <a:schemeClr val="bg1">
                    <a:lumMod val="65000"/>
                  </a:schemeClr>
                </a:solidFill>
              </a:rPr>
              <a:t>cross calibrate multi platform ocean surface wind vector analysis field, </a:t>
            </a:r>
          </a:p>
          <a:p>
            <a:r>
              <a:rPr lang="en-GB" altLang="zh-CN" sz="1400" i="1" dirty="0">
                <a:solidFill>
                  <a:schemeClr val="bg1">
                    <a:lumMod val="65000"/>
                  </a:schemeClr>
                </a:solidFill>
              </a:rPr>
              <a:t>grace, </a:t>
            </a:r>
          </a:p>
          <a:p>
            <a:r>
              <a:rPr lang="en-GB" altLang="zh-CN" sz="1400" i="1" dirty="0" err="1">
                <a:solidFill>
                  <a:schemeClr val="bg1">
                    <a:lumMod val="65000"/>
                  </a:schemeClr>
                </a:solidFill>
              </a:rPr>
              <a:t>aquarius</a:t>
            </a:r>
            <a:r>
              <a:rPr lang="en-GB" altLang="zh-CN" sz="1400" i="1" dirty="0">
                <a:solidFill>
                  <a:schemeClr val="bg1">
                    <a:lumMod val="65000"/>
                  </a:schemeClr>
                </a:solidFill>
              </a:rPr>
              <a:t> project, </a:t>
            </a:r>
          </a:p>
          <a:p>
            <a:r>
              <a:rPr lang="en-GB" altLang="zh-CN" sz="1400" i="1" dirty="0">
                <a:solidFill>
                  <a:schemeClr val="bg1">
                    <a:lumMod val="65000"/>
                  </a:schemeClr>
                </a:solidFill>
              </a:rPr>
              <a:t>saline density</a:t>
            </a:r>
          </a:p>
          <a:p>
            <a:r>
              <a:rPr lang="en-GB" altLang="zh-CN" sz="1400" i="1" dirty="0">
                <a:solidFill>
                  <a:schemeClr val="bg1">
                    <a:lumMod val="65000"/>
                  </a:schemeClr>
                </a:solidFill>
              </a:rPr>
              <a:t>……</a:t>
            </a:r>
            <a:endParaRPr lang="zh-CN" altLang="en-US" sz="1400" dirty="0">
              <a:solidFill>
                <a:schemeClr val="bg1">
                  <a:lumMod val="65000"/>
                </a:schemeClr>
              </a:solidFill>
            </a:endParaRPr>
          </a:p>
        </p:txBody>
      </p:sp>
      <p:sp>
        <p:nvSpPr>
          <p:cNvPr id="11" name="Rectangle 10"/>
          <p:cNvSpPr/>
          <p:nvPr/>
        </p:nvSpPr>
        <p:spPr>
          <a:xfrm>
            <a:off x="4876800" y="1962149"/>
            <a:ext cx="2209800" cy="2743201"/>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r>
              <a:rPr lang="en-GB" altLang="zh-CN" sz="1400" i="1" dirty="0">
                <a:solidFill>
                  <a:schemeClr val="bg1">
                    <a:lumMod val="65000"/>
                  </a:schemeClr>
                </a:solidFill>
              </a:rPr>
              <a:t>quikscat, </a:t>
            </a:r>
          </a:p>
          <a:p>
            <a:r>
              <a:rPr lang="en-GB" altLang="zh-CN" sz="1400" i="1" dirty="0">
                <a:solidFill>
                  <a:schemeClr val="bg1">
                    <a:lumMod val="65000"/>
                  </a:schemeClr>
                </a:solidFill>
              </a:rPr>
              <a:t>sea surface topography,</a:t>
            </a:r>
          </a:p>
          <a:p>
            <a:r>
              <a:rPr lang="en-GB" altLang="zh-CN" sz="1400" i="1" dirty="0">
                <a:solidFill>
                  <a:schemeClr val="tx2">
                    <a:lumMod val="60000"/>
                    <a:lumOff val="40000"/>
                  </a:schemeClr>
                </a:solidFill>
              </a:rPr>
              <a:t>sea surface temperature</a:t>
            </a:r>
            <a:r>
              <a:rPr lang="en-GB" altLang="zh-CN" sz="1400" i="1" dirty="0">
                <a:solidFill>
                  <a:schemeClr val="bg1">
                    <a:lumMod val="65000"/>
                  </a:schemeClr>
                </a:solidFill>
              </a:rPr>
              <a:t>, </a:t>
            </a:r>
            <a:r>
              <a:rPr lang="en-GB" altLang="zh-CN" sz="1400" i="1" dirty="0" err="1">
                <a:solidFill>
                  <a:schemeClr val="bg1">
                    <a:lumMod val="65000"/>
                  </a:schemeClr>
                </a:solidFill>
              </a:rPr>
              <a:t>amsr</a:t>
            </a:r>
            <a:r>
              <a:rPr lang="en-GB" altLang="zh-CN" sz="1400" i="1" dirty="0">
                <a:solidFill>
                  <a:schemeClr val="bg1">
                    <a:lumMod val="65000"/>
                  </a:schemeClr>
                </a:solidFill>
              </a:rPr>
              <a:t>, </a:t>
            </a:r>
          </a:p>
          <a:p>
            <a:r>
              <a:rPr lang="en-GB" altLang="zh-CN" sz="1400" i="1" dirty="0" err="1">
                <a:solidFill>
                  <a:schemeClr val="bg1">
                    <a:lumMod val="65000"/>
                  </a:schemeClr>
                </a:solidFill>
              </a:rPr>
              <a:t>oscar</a:t>
            </a:r>
            <a:r>
              <a:rPr lang="en-GB" altLang="zh-CN" sz="1400" i="1" dirty="0">
                <a:solidFill>
                  <a:schemeClr val="bg1">
                    <a:lumMod val="65000"/>
                  </a:schemeClr>
                </a:solidFill>
              </a:rPr>
              <a:t>, </a:t>
            </a:r>
          </a:p>
          <a:p>
            <a:r>
              <a:rPr lang="en-GB" altLang="zh-CN" sz="1400" i="1" dirty="0" err="1">
                <a:solidFill>
                  <a:schemeClr val="bg1">
                    <a:lumMod val="65000"/>
                  </a:schemeClr>
                </a:solidFill>
              </a:rPr>
              <a:t>suomi</a:t>
            </a:r>
            <a:r>
              <a:rPr lang="en-GB" altLang="zh-CN" sz="1400" i="1" dirty="0">
                <a:solidFill>
                  <a:schemeClr val="bg1">
                    <a:lumMod val="65000"/>
                  </a:schemeClr>
                </a:solidFill>
              </a:rPr>
              <a:t> </a:t>
            </a:r>
            <a:r>
              <a:rPr lang="en-GB" altLang="zh-CN" sz="1400" i="1" dirty="0" err="1">
                <a:solidFill>
                  <a:schemeClr val="bg1">
                    <a:lumMod val="65000"/>
                  </a:schemeClr>
                </a:solidFill>
              </a:rPr>
              <a:t>npp</a:t>
            </a:r>
            <a:r>
              <a:rPr lang="en-GB" altLang="zh-CN" sz="1400" i="1" dirty="0">
                <a:solidFill>
                  <a:schemeClr val="bg1">
                    <a:lumMod val="65000"/>
                  </a:schemeClr>
                </a:solidFill>
              </a:rPr>
              <a:t>, </a:t>
            </a:r>
          </a:p>
          <a:p>
            <a:r>
              <a:rPr lang="en-GB" altLang="zh-CN" sz="1400" i="1" dirty="0" err="1">
                <a:solidFill>
                  <a:schemeClr val="bg1">
                    <a:lumMod val="65000"/>
                  </a:schemeClr>
                </a:solidFill>
              </a:rPr>
              <a:t>altika</a:t>
            </a:r>
            <a:r>
              <a:rPr lang="en-GB" altLang="zh-CN" sz="1400" i="1" dirty="0">
                <a:solidFill>
                  <a:schemeClr val="bg1">
                    <a:lumMod val="65000"/>
                  </a:schemeClr>
                </a:solidFill>
              </a:rPr>
              <a:t>, </a:t>
            </a:r>
          </a:p>
          <a:p>
            <a:r>
              <a:rPr lang="en-GB" altLang="zh-CN" sz="1400" i="1" dirty="0" err="1">
                <a:solidFill>
                  <a:schemeClr val="bg1">
                    <a:lumMod val="65000"/>
                  </a:schemeClr>
                </a:solidFill>
              </a:rPr>
              <a:t>dmsp</a:t>
            </a:r>
            <a:r>
              <a:rPr lang="en-GB" altLang="zh-CN" sz="1400" i="1" dirty="0">
                <a:solidFill>
                  <a:schemeClr val="bg1">
                    <a:lumMod val="65000"/>
                  </a:schemeClr>
                </a:solidFill>
              </a:rPr>
              <a:t> f17</a:t>
            </a:r>
          </a:p>
          <a:p>
            <a:r>
              <a:rPr lang="en-GB" altLang="zh-CN" sz="1400" i="1" dirty="0">
                <a:solidFill>
                  <a:schemeClr val="bg1">
                    <a:lumMod val="65000"/>
                  </a:schemeClr>
                </a:solidFill>
              </a:rPr>
              <a:t>grace,</a:t>
            </a:r>
          </a:p>
          <a:p>
            <a:r>
              <a:rPr lang="en-GB" altLang="zh-CN" sz="1400" i="1" dirty="0">
                <a:solidFill>
                  <a:schemeClr val="tx2">
                    <a:lumMod val="60000"/>
                    <a:lumOff val="40000"/>
                  </a:schemeClr>
                </a:solidFill>
              </a:rPr>
              <a:t>ocean temperature,</a:t>
            </a:r>
            <a:r>
              <a:rPr lang="en-GB" altLang="zh-CN" sz="1400" i="1" dirty="0">
                <a:solidFill>
                  <a:schemeClr val="bg1">
                    <a:lumMod val="65000"/>
                  </a:schemeClr>
                </a:solidFill>
              </a:rPr>
              <a:t> </a:t>
            </a:r>
          </a:p>
          <a:p>
            <a:r>
              <a:rPr lang="en-GB" altLang="zh-CN" sz="1400" i="1" dirty="0" err="1">
                <a:solidFill>
                  <a:schemeClr val="bg1">
                    <a:lumMod val="65000"/>
                  </a:schemeClr>
                </a:solidFill>
              </a:rPr>
              <a:t>aquarius</a:t>
            </a:r>
            <a:r>
              <a:rPr lang="en-GB" altLang="zh-CN" sz="1400" i="1" dirty="0">
                <a:solidFill>
                  <a:schemeClr val="bg1">
                    <a:lumMod val="65000"/>
                  </a:schemeClr>
                </a:solidFill>
              </a:rPr>
              <a:t>, </a:t>
            </a:r>
          </a:p>
          <a:p>
            <a:r>
              <a:rPr lang="en-GB" altLang="zh-CN" sz="1400" i="1" dirty="0">
                <a:solidFill>
                  <a:schemeClr val="bg1">
                    <a:lumMod val="65000"/>
                  </a:schemeClr>
                </a:solidFill>
              </a:rPr>
              <a:t>……</a:t>
            </a:r>
            <a:endParaRPr lang="zh-CN" altLang="en-US" sz="1400" dirty="0">
              <a:solidFill>
                <a:schemeClr val="bg1">
                  <a:lumMod val="65000"/>
                </a:schemeClr>
              </a:solidFill>
            </a:endParaRPr>
          </a:p>
        </p:txBody>
      </p:sp>
      <p:sp>
        <p:nvSpPr>
          <p:cNvPr id="12" name="TextBox 11"/>
          <p:cNvSpPr txBox="1"/>
          <p:nvPr/>
        </p:nvSpPr>
        <p:spPr>
          <a:xfrm>
            <a:off x="2743200" y="4781550"/>
            <a:ext cx="1066800" cy="338554"/>
          </a:xfrm>
          <a:prstGeom prst="rect">
            <a:avLst/>
          </a:prstGeom>
          <a:noFill/>
        </p:spPr>
        <p:txBody>
          <a:bodyPr wrap="square" rtlCol="0">
            <a:spAutoFit/>
          </a:bodyPr>
          <a:lstStyle/>
          <a:p>
            <a:r>
              <a:rPr lang="en-US" altLang="zh-CN" dirty="0"/>
              <a:t>User A</a:t>
            </a:r>
            <a:endParaRPr lang="zh-CN" altLang="en-US" dirty="0"/>
          </a:p>
        </p:txBody>
      </p:sp>
      <p:sp>
        <p:nvSpPr>
          <p:cNvPr id="13" name="TextBox 12"/>
          <p:cNvSpPr txBox="1"/>
          <p:nvPr/>
        </p:nvSpPr>
        <p:spPr>
          <a:xfrm>
            <a:off x="5638800" y="4781550"/>
            <a:ext cx="1066800" cy="338554"/>
          </a:xfrm>
          <a:prstGeom prst="rect">
            <a:avLst/>
          </a:prstGeom>
          <a:noFill/>
        </p:spPr>
        <p:txBody>
          <a:bodyPr wrap="square" rtlCol="0">
            <a:spAutoFit/>
          </a:bodyPr>
          <a:lstStyle/>
          <a:p>
            <a:r>
              <a:rPr lang="en-US" altLang="zh-CN" dirty="0"/>
              <a:t>User B</a:t>
            </a:r>
            <a:endParaRPr lang="zh-CN" altLang="en-US" dirty="0"/>
          </a:p>
        </p:txBody>
      </p:sp>
    </p:spTree>
    <p:extLst>
      <p:ext uri="{BB962C8B-B14F-4D97-AF65-F5344CB8AC3E}">
        <p14:creationId xmlns:p14="http://schemas.microsoft.com/office/powerpoint/2010/main" val="870992163"/>
      </p:ext>
    </p:extLst>
  </p:cSld>
  <p:clrMapOvr>
    <a:masterClrMapping/>
  </p:clrMapOvr>
  <p:timing>
    <p:tnLst>
      <p:par>
        <p:cTn id="1" dur="indefinite" restart="never" nodeType="tmRoot"/>
      </p:par>
    </p:tnLst>
  </p:timing>
</p:sld>
</file>

<file path=ppt/theme/theme1.xml><?xml version="1.0" encoding="utf-8"?>
<a:theme xmlns:a="http://schemas.openxmlformats.org/drawingml/2006/main" name="nsfNASAGMU">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nsfNASAGMU" id="{6B64A898-8EBD-4708-A6BE-A5598DECF890}" vid="{FE1D0C72-36CB-4D10-917B-AAA8F630799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nsfNASAGMU</Template>
  <TotalTime>15737</TotalTime>
  <Words>959</Words>
  <Application>Microsoft Macintosh PowerPoint</Application>
  <PresentationFormat>On-screen Show (16:9)</PresentationFormat>
  <Paragraphs>187</Paragraphs>
  <Slides>21</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Calibri</vt:lpstr>
      <vt:lpstr>Myriad Pro</vt:lpstr>
      <vt:lpstr>Palatino Linotype</vt:lpstr>
      <vt:lpstr>SimSun</vt:lpstr>
      <vt:lpstr>Times New Roman</vt:lpstr>
      <vt:lpstr>宋体</vt:lpstr>
      <vt:lpstr>Arial</vt:lpstr>
      <vt:lpstr>nsfNASAGMU</vt:lpstr>
      <vt:lpstr>Mining and Utilizing Dataset Relevancy from Oceanographic Dataset (MUDROD) Metadata, Usage Metrics, and User Feedback to Improve Data Discovery and Access</vt:lpstr>
      <vt:lpstr>Background</vt:lpstr>
      <vt:lpstr>Objectives</vt:lpstr>
      <vt:lpstr>PowerPoint Presentation</vt:lpstr>
      <vt:lpstr>Web logs</vt:lpstr>
      <vt:lpstr>Data preparation</vt:lpstr>
      <vt:lpstr>Reconstructed session structure </vt:lpstr>
      <vt:lpstr>Data preparation results</vt:lpstr>
      <vt:lpstr>User search history</vt:lpstr>
      <vt:lpstr>User search history</vt:lpstr>
      <vt:lpstr>Clickstream</vt:lpstr>
      <vt:lpstr>Clickstream</vt:lpstr>
      <vt:lpstr>Metadata</vt:lpstr>
      <vt:lpstr>Existing ontology (SWEET)</vt:lpstr>
      <vt:lpstr>Integration</vt:lpstr>
      <vt:lpstr>Integration</vt:lpstr>
      <vt:lpstr>Results and evaluation</vt:lpstr>
      <vt:lpstr>What can we use it for?</vt:lpstr>
      <vt:lpstr>Conclusion</vt:lpstr>
      <vt:lpstr>Resources</vt:lpstr>
      <vt:lpstr>Demo</vt:lpstr>
    </vt:vector>
  </TitlesOfParts>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Enabling Dust Storm Forecasting with Spatiotemporal Optimization and Cloud Computing</dc:title>
  <dc:creator>cisc</dc:creator>
  <cp:lastModifiedBy>yjiang8</cp:lastModifiedBy>
  <cp:revision>800</cp:revision>
  <dcterms:created xsi:type="dcterms:W3CDTF">2012-10-09T17:42:43Z</dcterms:created>
  <dcterms:modified xsi:type="dcterms:W3CDTF">2017-01-10T00:39:23Z</dcterms:modified>
</cp:coreProperties>
</file>